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709" r:id="rId5"/>
    <p:sldMasterId id="2147483713" r:id="rId6"/>
  </p:sldMasterIdLst>
  <p:notesMasterIdLst>
    <p:notesMasterId r:id="rId18"/>
  </p:notesMasterIdLst>
  <p:handoutMasterIdLst>
    <p:handoutMasterId r:id="rId19"/>
  </p:handoutMasterIdLst>
  <p:sldIdLst>
    <p:sldId id="2681" r:id="rId7"/>
    <p:sldId id="2716" r:id="rId8"/>
    <p:sldId id="2699" r:id="rId9"/>
    <p:sldId id="2711" r:id="rId10"/>
    <p:sldId id="2712" r:id="rId11"/>
    <p:sldId id="256" r:id="rId12"/>
    <p:sldId id="2717" r:id="rId13"/>
    <p:sldId id="2715" r:id="rId14"/>
    <p:sldId id="2702" r:id="rId15"/>
    <p:sldId id="2710" r:id="rId16"/>
    <p:sldId id="271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73C187-DF80-8B61-4E65-DD10339FEEF9}" name="TSB" initials="TSB" userId="TSB" providerId="None"/>
  <p188:author id="{A75146B5-8B3F-628F-ACA1-4EC4229180F8}" name="Adolph, Martin" initials="AM" userId="Adolph, Martin" providerId="None"/>
  <p188:author id="{DC90B5EA-9B5B-AB43-D535-D4F079A20CBF}" name="Marko, Paul" initials="MP" userId="S::paul.marko@itu.int::01ce1af1-7e31-4908-8db6-e2166c5be17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a:srgbClr val="5B9BD5"/>
    <a:srgbClr val="009CD6"/>
    <a:srgbClr val="F7F7F7"/>
    <a:srgbClr val="F4F4F4"/>
    <a:srgbClr val="005EB8"/>
    <a:srgbClr val="00CD00"/>
    <a:srgbClr val="363871"/>
    <a:srgbClr val="FFBE1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55" autoAdjust="0"/>
    <p:restoredTop sz="86640" autoAdjust="0"/>
  </p:normalViewPr>
  <p:slideViewPr>
    <p:cSldViewPr snapToGrid="0">
      <p:cViewPr varScale="1">
        <p:scale>
          <a:sx n="58" d="100"/>
          <a:sy n="58" d="100"/>
        </p:scale>
        <p:origin x="1012" y="4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9" d="100"/>
          <a:sy n="79" d="100"/>
        </p:scale>
        <p:origin x="113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Users\kevin\Desktop\MOYENNE%20DE%20PARTICIPATION%20DES%20DE&#769;LE&#769;GUE&#769;S%20PAR%20SECTEUR%20ET%20TYPE%20DE%20RE&#769;UNIO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kevin\Desktop\MOYENNE%20DE%20PARTICIPATION%20DES%20DE&#769;LE&#769;GUE&#769;S%20PAR%20SECTEUR%20ET%20TYPE%20DE%20RE&#769;UNION.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multiLvlStrRef>
              <c:f>BR!$A$5:$B$32</c:f>
              <c:multiLvlStrCache>
                <c:ptCount val="28"/>
                <c:lvl>
                  <c:pt idx="0">
                    <c:v>SG 1</c:v>
                  </c:pt>
                  <c:pt idx="1">
                    <c:v>WP 1A</c:v>
                  </c:pt>
                  <c:pt idx="2">
                    <c:v>WP 1B</c:v>
                  </c:pt>
                  <c:pt idx="3">
                    <c:v>WP 1C</c:v>
                  </c:pt>
                  <c:pt idx="4">
                    <c:v>SG 3</c:v>
                  </c:pt>
                  <c:pt idx="5">
                    <c:v>WP 3J</c:v>
                  </c:pt>
                  <c:pt idx="6">
                    <c:v>WP 3K</c:v>
                  </c:pt>
                  <c:pt idx="7">
                    <c:v>WP 3L</c:v>
                  </c:pt>
                  <c:pt idx="8">
                    <c:v>WP 3M</c:v>
                  </c:pt>
                  <c:pt idx="9">
                    <c:v>SG 4</c:v>
                  </c:pt>
                  <c:pt idx="10">
                    <c:v>WP 4A</c:v>
                  </c:pt>
                  <c:pt idx="11">
                    <c:v>WP 4B</c:v>
                  </c:pt>
                  <c:pt idx="12">
                    <c:v>WP 4C</c:v>
                  </c:pt>
                  <c:pt idx="13">
                    <c:v>SG 5</c:v>
                  </c:pt>
                  <c:pt idx="14">
                    <c:v>WP 5A</c:v>
                  </c:pt>
                  <c:pt idx="15">
                    <c:v>WP 5B</c:v>
                  </c:pt>
                  <c:pt idx="16">
                    <c:v>WP 5C</c:v>
                  </c:pt>
                  <c:pt idx="17">
                    <c:v>WP 5D</c:v>
                  </c:pt>
                  <c:pt idx="18">
                    <c:v>SG 6</c:v>
                  </c:pt>
                  <c:pt idx="19">
                    <c:v>WP 6A</c:v>
                  </c:pt>
                  <c:pt idx="20">
                    <c:v>WP 6B</c:v>
                  </c:pt>
                  <c:pt idx="21">
                    <c:v>WP 6C</c:v>
                  </c:pt>
                  <c:pt idx="22">
                    <c:v>TG 6/1</c:v>
                  </c:pt>
                  <c:pt idx="23">
                    <c:v>SG 7</c:v>
                  </c:pt>
                  <c:pt idx="24">
                    <c:v>WP 7A</c:v>
                  </c:pt>
                  <c:pt idx="25">
                    <c:v>WP 7B</c:v>
                  </c:pt>
                  <c:pt idx="26">
                    <c:v>WP 7C</c:v>
                  </c:pt>
                  <c:pt idx="27">
                    <c:v>WP 7D</c:v>
                  </c:pt>
                </c:lvl>
                <c:lvl>
                  <c:pt idx="0">
                    <c:v>SG 1</c:v>
                  </c:pt>
                  <c:pt idx="4">
                    <c:v>SG 3</c:v>
                  </c:pt>
                  <c:pt idx="9">
                    <c:v>SG 4</c:v>
                  </c:pt>
                  <c:pt idx="13">
                    <c:v>SG 5</c:v>
                  </c:pt>
                  <c:pt idx="18">
                    <c:v>SG 6</c:v>
                  </c:pt>
                  <c:pt idx="23">
                    <c:v>SG 7</c:v>
                  </c:pt>
                </c:lvl>
              </c:multiLvlStrCache>
            </c:multiLvlStrRef>
          </c:cat>
          <c:val>
            <c:numRef>
              <c:f>BR!$C$5:$C$32</c:f>
              <c:numCache>
                <c:formatCode>General</c:formatCode>
                <c:ptCount val="28"/>
                <c:pt idx="0">
                  <c:v>123</c:v>
                </c:pt>
                <c:pt idx="1">
                  <c:v>150</c:v>
                </c:pt>
                <c:pt idx="2">
                  <c:v>137</c:v>
                </c:pt>
                <c:pt idx="3">
                  <c:v>139</c:v>
                </c:pt>
                <c:pt idx="4">
                  <c:v>80</c:v>
                </c:pt>
                <c:pt idx="5">
                  <c:v>93</c:v>
                </c:pt>
                <c:pt idx="6">
                  <c:v>99</c:v>
                </c:pt>
                <c:pt idx="7">
                  <c:v>88</c:v>
                </c:pt>
                <c:pt idx="8">
                  <c:v>92</c:v>
                </c:pt>
                <c:pt idx="9">
                  <c:v>87</c:v>
                </c:pt>
                <c:pt idx="10">
                  <c:v>272</c:v>
                </c:pt>
                <c:pt idx="11">
                  <c:v>88</c:v>
                </c:pt>
                <c:pt idx="12">
                  <c:v>119</c:v>
                </c:pt>
                <c:pt idx="13">
                  <c:v>127</c:v>
                </c:pt>
                <c:pt idx="14">
                  <c:v>258</c:v>
                </c:pt>
                <c:pt idx="15">
                  <c:v>245</c:v>
                </c:pt>
                <c:pt idx="16">
                  <c:v>197</c:v>
                </c:pt>
                <c:pt idx="17">
                  <c:v>195</c:v>
                </c:pt>
                <c:pt idx="18">
                  <c:v>84</c:v>
                </c:pt>
                <c:pt idx="19">
                  <c:v>100</c:v>
                </c:pt>
                <c:pt idx="20">
                  <c:v>103</c:v>
                </c:pt>
                <c:pt idx="21">
                  <c:v>93</c:v>
                </c:pt>
                <c:pt idx="22">
                  <c:v>180</c:v>
                </c:pt>
                <c:pt idx="23">
                  <c:v>72</c:v>
                </c:pt>
                <c:pt idx="24">
                  <c:v>48</c:v>
                </c:pt>
                <c:pt idx="25">
                  <c:v>101</c:v>
                </c:pt>
                <c:pt idx="26">
                  <c:v>88</c:v>
                </c:pt>
                <c:pt idx="27">
                  <c:v>55</c:v>
                </c:pt>
              </c:numCache>
            </c:numRef>
          </c:val>
          <c:extLst>
            <c:ext xmlns:c16="http://schemas.microsoft.com/office/drawing/2014/chart" uri="{C3380CC4-5D6E-409C-BE32-E72D297353CC}">
              <c16:uniqueId val="{00000000-589A-504D-B5AF-421E0568AF79}"/>
            </c:ext>
          </c:extLst>
        </c:ser>
        <c:dLbls>
          <c:showLegendKey val="0"/>
          <c:showVal val="0"/>
          <c:showCatName val="0"/>
          <c:showSerName val="0"/>
          <c:showPercent val="0"/>
          <c:showBubbleSize val="0"/>
        </c:dLbls>
        <c:gapWidth val="219"/>
        <c:overlap val="-27"/>
        <c:axId val="32126480"/>
        <c:axId val="32128128"/>
      </c:barChart>
      <c:catAx>
        <c:axId val="32126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128128"/>
        <c:crosses val="autoZero"/>
        <c:auto val="1"/>
        <c:lblAlgn val="ctr"/>
        <c:lblOffset val="100"/>
        <c:noMultiLvlLbl val="0"/>
      </c:catAx>
      <c:valAx>
        <c:axId val="321281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1264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2898421883502786E-2"/>
          <c:y val="2.8238430150124703E-2"/>
          <c:w val="0.92946139601956623"/>
          <c:h val="0.88636338051406371"/>
        </c:manualLayout>
      </c:layout>
      <c:barChart>
        <c:barDir val="col"/>
        <c:grouping val="clustered"/>
        <c:varyColors val="0"/>
        <c:ser>
          <c:idx val="0"/>
          <c:order val="0"/>
          <c:tx>
            <c:strRef>
              <c:f>Sheet1!$B$1</c:f>
              <c:strCache>
                <c:ptCount val="1"/>
                <c:pt idx="0">
                  <c:v>Series 1</c:v>
                </c:pt>
              </c:strCache>
            </c:strRef>
          </c:tx>
          <c:spPr>
            <a:solidFill>
              <a:srgbClr val="00B0F0"/>
            </a:solidFill>
            <a:ln>
              <a:noFill/>
            </a:ln>
            <a:effectLst/>
          </c:spPr>
          <c:invertIfNegative val="0"/>
          <c:cat>
            <c:strRef>
              <c:f>Sheet1!$A$2:$A$14</c:f>
              <c:strCache>
                <c:ptCount val="11"/>
                <c:pt idx="0">
                  <c:v>SG2</c:v>
                </c:pt>
                <c:pt idx="1">
                  <c:v>SG3</c:v>
                </c:pt>
                <c:pt idx="2">
                  <c:v>SG5</c:v>
                </c:pt>
                <c:pt idx="3">
                  <c:v>SG9</c:v>
                </c:pt>
                <c:pt idx="4">
                  <c:v>SG11</c:v>
                </c:pt>
                <c:pt idx="5">
                  <c:v>SG12</c:v>
                </c:pt>
                <c:pt idx="6">
                  <c:v>SG13</c:v>
                </c:pt>
                <c:pt idx="7">
                  <c:v>SG15</c:v>
                </c:pt>
                <c:pt idx="8">
                  <c:v>SG16</c:v>
                </c:pt>
                <c:pt idx="9">
                  <c:v>SG17</c:v>
                </c:pt>
                <c:pt idx="10">
                  <c:v>SG20</c:v>
                </c:pt>
              </c:strCache>
            </c:strRef>
          </c:cat>
          <c:val>
            <c:numRef>
              <c:f>Sheet1!$B$2:$B$14</c:f>
              <c:numCache>
                <c:formatCode>General</c:formatCode>
                <c:ptCount val="13"/>
                <c:pt idx="0">
                  <c:v>86</c:v>
                </c:pt>
                <c:pt idx="1">
                  <c:v>96</c:v>
                </c:pt>
                <c:pt idx="2">
                  <c:v>92</c:v>
                </c:pt>
                <c:pt idx="3">
                  <c:v>40</c:v>
                </c:pt>
                <c:pt idx="4">
                  <c:v>64</c:v>
                </c:pt>
                <c:pt idx="5">
                  <c:v>114</c:v>
                </c:pt>
                <c:pt idx="6">
                  <c:v>160</c:v>
                </c:pt>
                <c:pt idx="7">
                  <c:v>178</c:v>
                </c:pt>
                <c:pt idx="8">
                  <c:v>141</c:v>
                </c:pt>
                <c:pt idx="9">
                  <c:v>184</c:v>
                </c:pt>
                <c:pt idx="10">
                  <c:v>132</c:v>
                </c:pt>
              </c:numCache>
            </c:numRef>
          </c:val>
          <c:extLst>
            <c:ext xmlns:c16="http://schemas.microsoft.com/office/drawing/2014/chart" uri="{C3380CC4-5D6E-409C-BE32-E72D297353CC}">
              <c16:uniqueId val="{00000000-62CA-4A2F-A413-57626129EA65}"/>
            </c:ext>
          </c:extLst>
        </c:ser>
        <c:dLbls>
          <c:showLegendKey val="0"/>
          <c:showVal val="0"/>
          <c:showCatName val="0"/>
          <c:showSerName val="0"/>
          <c:showPercent val="0"/>
          <c:showBubbleSize val="0"/>
        </c:dLbls>
        <c:gapWidth val="219"/>
        <c:overlap val="-27"/>
        <c:axId val="25825920"/>
        <c:axId val="25826400"/>
      </c:barChart>
      <c:catAx>
        <c:axId val="258259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826400"/>
        <c:crosses val="autoZero"/>
        <c:auto val="1"/>
        <c:lblAlgn val="ctr"/>
        <c:lblOffset val="100"/>
        <c:noMultiLvlLbl val="0"/>
      </c:catAx>
      <c:valAx>
        <c:axId val="258264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5825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500" b="1" i="0" baseline="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BDT!$B$9:$B$10</c:f>
              <c:strCache>
                <c:ptCount val="2"/>
                <c:pt idx="0">
                  <c:v>SGs</c:v>
                </c:pt>
                <c:pt idx="1">
                  <c:v>SG RGM</c:v>
                </c:pt>
              </c:strCache>
            </c:strRef>
          </c:cat>
          <c:val>
            <c:numRef>
              <c:f>BDT!$C$9:$C$10</c:f>
              <c:numCache>
                <c:formatCode>General</c:formatCode>
                <c:ptCount val="2"/>
                <c:pt idx="0">
                  <c:v>180</c:v>
                </c:pt>
                <c:pt idx="1">
                  <c:v>80</c:v>
                </c:pt>
              </c:numCache>
            </c:numRef>
          </c:val>
          <c:extLst>
            <c:ext xmlns:c16="http://schemas.microsoft.com/office/drawing/2014/chart" uri="{C3380CC4-5D6E-409C-BE32-E72D297353CC}">
              <c16:uniqueId val="{00000000-AEF0-6C45-8365-6624F0F34D55}"/>
            </c:ext>
          </c:extLst>
        </c:ser>
        <c:dLbls>
          <c:showLegendKey val="0"/>
          <c:showVal val="0"/>
          <c:showCatName val="0"/>
          <c:showSerName val="0"/>
          <c:showPercent val="0"/>
          <c:showBubbleSize val="0"/>
        </c:dLbls>
        <c:gapWidth val="219"/>
        <c:overlap val="-27"/>
        <c:axId val="102171840"/>
        <c:axId val="91036160"/>
      </c:barChart>
      <c:catAx>
        <c:axId val="102171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036160"/>
        <c:crosses val="autoZero"/>
        <c:auto val="1"/>
        <c:lblAlgn val="ctr"/>
        <c:lblOffset val="100"/>
        <c:noMultiLvlLbl val="0"/>
      </c:catAx>
      <c:valAx>
        <c:axId val="910361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021718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7/10/2023</a:t>
            </a:fld>
            <a:endParaRPr lang="en-US" dirty="0"/>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dirty="0"/>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7/10/2023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dirty="0"/>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6A8591F-50F3-4C40-9DA2-D793276CC051}" type="slidenum">
              <a:rPr lang="en-US" smtClean="0"/>
              <a:t>1</a:t>
            </a:fld>
            <a:endParaRPr lang="en-US" dirty="0"/>
          </a:p>
        </p:txBody>
      </p:sp>
    </p:spTree>
    <p:extLst>
      <p:ext uri="{BB962C8B-B14F-4D97-AF65-F5344CB8AC3E}">
        <p14:creationId xmlns:p14="http://schemas.microsoft.com/office/powerpoint/2010/main" val="2314960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6A8591F-50F3-4C40-9DA2-D793276CC051}" type="slidenum">
              <a:rPr lang="en-US" smtClean="0"/>
              <a:t>2</a:t>
            </a:fld>
            <a:endParaRPr lang="en-US" dirty="0"/>
          </a:p>
        </p:txBody>
      </p:sp>
    </p:spTree>
    <p:extLst>
      <p:ext uri="{BB962C8B-B14F-4D97-AF65-F5344CB8AC3E}">
        <p14:creationId xmlns:p14="http://schemas.microsoft.com/office/powerpoint/2010/main" val="366502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22275" y="1241425"/>
            <a:ext cx="59531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8D1544D-F39A-4F55-BC21-9BE909A9BACC}" type="slidenum">
              <a:rPr lang="de-DE" smtClean="0"/>
              <a:t>4</a:t>
            </a:fld>
            <a:endParaRPr lang="de-DE"/>
          </a:p>
        </p:txBody>
      </p:sp>
    </p:spTree>
    <p:extLst>
      <p:ext uri="{BB962C8B-B14F-4D97-AF65-F5344CB8AC3E}">
        <p14:creationId xmlns:p14="http://schemas.microsoft.com/office/powerpoint/2010/main" val="15796335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22275" y="1241425"/>
            <a:ext cx="59531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8D1544D-F39A-4F55-BC21-9BE909A9BACC}" type="slidenum">
              <a:rPr lang="de-DE" smtClean="0"/>
              <a:t>5</a:t>
            </a:fld>
            <a:endParaRPr lang="de-DE"/>
          </a:p>
        </p:txBody>
      </p:sp>
    </p:spTree>
    <p:extLst>
      <p:ext uri="{BB962C8B-B14F-4D97-AF65-F5344CB8AC3E}">
        <p14:creationId xmlns:p14="http://schemas.microsoft.com/office/powerpoint/2010/main" val="562603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22275" y="1241425"/>
            <a:ext cx="59531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8D1544D-F39A-4F55-BC21-9BE909A9BACC}" type="slidenum">
              <a:rPr lang="de-DE" smtClean="0"/>
              <a:t>7</a:t>
            </a:fld>
            <a:endParaRPr lang="de-DE"/>
          </a:p>
        </p:txBody>
      </p:sp>
    </p:spTree>
    <p:extLst>
      <p:ext uri="{BB962C8B-B14F-4D97-AF65-F5344CB8AC3E}">
        <p14:creationId xmlns:p14="http://schemas.microsoft.com/office/powerpoint/2010/main" val="15474021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22275" y="1241425"/>
            <a:ext cx="5953125" cy="3349625"/>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A8D1544D-F39A-4F55-BC21-9BE909A9BACC}" type="slidenum">
              <a:rPr lang="de-DE" smtClean="0"/>
              <a:t>8</a:t>
            </a:fld>
            <a:endParaRPr lang="de-DE"/>
          </a:p>
        </p:txBody>
      </p:sp>
    </p:spTree>
    <p:extLst>
      <p:ext uri="{BB962C8B-B14F-4D97-AF65-F5344CB8AC3E}">
        <p14:creationId xmlns:p14="http://schemas.microsoft.com/office/powerpoint/2010/main" val="102421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22275" y="1241425"/>
            <a:ext cx="5953125" cy="3349625"/>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A8D1544D-F39A-4F55-BC21-9BE909A9BACC}" type="slidenum">
              <a:rPr lang="de-DE" smtClean="0"/>
              <a:t>10</a:t>
            </a:fld>
            <a:endParaRPr lang="de-DE"/>
          </a:p>
        </p:txBody>
      </p:sp>
    </p:spTree>
    <p:extLst>
      <p:ext uri="{BB962C8B-B14F-4D97-AF65-F5344CB8AC3E}">
        <p14:creationId xmlns:p14="http://schemas.microsoft.com/office/powerpoint/2010/main" val="436835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blue bg) ">
    <p:bg>
      <p:bgPr>
        <a:solidFill>
          <a:srgbClr val="009CD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A0C4E-2699-4875-A1A1-D48FAD3E326D}"/>
              </a:ext>
            </a:extLst>
          </p:cNvPr>
          <p:cNvSpPr>
            <a:spLocks noGrp="1"/>
          </p:cNvSpPr>
          <p:nvPr>
            <p:ph type="title" hasCustomPrompt="1"/>
          </p:nvPr>
        </p:nvSpPr>
        <p:spPr>
          <a:xfrm>
            <a:off x="518209" y="1708146"/>
            <a:ext cx="8586483" cy="824545"/>
          </a:xfrm>
          <a:prstGeom prst="rect">
            <a:avLst/>
          </a:prstGeom>
        </p:spPr>
        <p:txBody>
          <a:bodyPr>
            <a:noAutofit/>
          </a:bodyPr>
          <a:lstStyle>
            <a:lvl1pPr>
              <a:defRPr sz="3200">
                <a:solidFill>
                  <a:schemeClr val="bg1"/>
                </a:solidFill>
              </a:defRPr>
            </a:lvl1pPr>
          </a:lstStyle>
          <a:p>
            <a:pPr lvl="0"/>
            <a:r>
              <a:rPr lang="en-US" dirty="0"/>
              <a:t> </a:t>
            </a:r>
          </a:p>
        </p:txBody>
      </p:sp>
      <p:sp>
        <p:nvSpPr>
          <p:cNvPr id="4" name="Text Placeholder 2">
            <a:extLst>
              <a:ext uri="{FF2B5EF4-FFF2-40B4-BE49-F238E27FC236}">
                <a16:creationId xmlns:a16="http://schemas.microsoft.com/office/drawing/2014/main" id="{4C9C4F3D-DA29-4A61-8DF0-B7C2509CF7BD}"/>
              </a:ext>
            </a:extLst>
          </p:cNvPr>
          <p:cNvSpPr>
            <a:spLocks noGrp="1"/>
          </p:cNvSpPr>
          <p:nvPr>
            <p:ph type="body" sz="quarter" idx="10" hasCustomPrompt="1"/>
          </p:nvPr>
        </p:nvSpPr>
        <p:spPr>
          <a:xfrm>
            <a:off x="391209" y="309023"/>
            <a:ext cx="4531421" cy="317500"/>
          </a:xfrm>
        </p:spPr>
        <p:txBody>
          <a:bodyPr/>
          <a:lstStyle>
            <a:lvl1pPr algn="l">
              <a:buNone/>
              <a:defRPr sz="1600">
                <a:solidFill>
                  <a:schemeClr val="bg1"/>
                </a:solidFill>
              </a:defRPr>
            </a:lvl1pPr>
          </a:lstStyle>
          <a:p>
            <a:pPr lvl="0"/>
            <a:r>
              <a:rPr lang="en-US" dirty="0"/>
              <a:t>Click to edit Master text styles | Section name </a:t>
            </a:r>
          </a:p>
        </p:txBody>
      </p:sp>
      <p:cxnSp>
        <p:nvCxnSpPr>
          <p:cNvPr id="5" name="Straight Connector 4">
            <a:extLst>
              <a:ext uri="{FF2B5EF4-FFF2-40B4-BE49-F238E27FC236}">
                <a16:creationId xmlns:a16="http://schemas.microsoft.com/office/drawing/2014/main" id="{0B3B6150-4BAF-46BD-B2C3-48BD62516F63}"/>
              </a:ext>
            </a:extLst>
          </p:cNvPr>
          <p:cNvCxnSpPr/>
          <p:nvPr userDrawn="1"/>
        </p:nvCxnSpPr>
        <p:spPr>
          <a:xfrm>
            <a:off x="391209" y="280669"/>
            <a:ext cx="0" cy="374209"/>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0790040C-84F8-4B8F-ABEA-564A0EF9447A}"/>
              </a:ext>
            </a:extLst>
          </p:cNvPr>
          <p:cNvSpPr/>
          <p:nvPr userDrawn="1"/>
        </p:nvSpPr>
        <p:spPr>
          <a:xfrm>
            <a:off x="0" y="6115986"/>
            <a:ext cx="12192000" cy="742013"/>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9CD6"/>
              </a:solidFill>
            </a:endParaRPr>
          </a:p>
        </p:txBody>
      </p:sp>
    </p:spTree>
    <p:extLst>
      <p:ext uri="{BB962C8B-B14F-4D97-AF65-F5344CB8AC3E}">
        <p14:creationId xmlns:p14="http://schemas.microsoft.com/office/powerpoint/2010/main" val="4265585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009CD6"/>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2905780"/>
            <a:ext cx="5246914" cy="584775"/>
          </a:xfrm>
          <a:prstGeom prst="rect">
            <a:avLst/>
          </a:prstGeom>
          <a:noFill/>
        </p:spPr>
        <p:txBody>
          <a:bodyPr wrap="square" rtlCol="0">
            <a:spAutoFit/>
          </a:bodyPr>
          <a:lstStyle/>
          <a:p>
            <a:pPr algn="ctr"/>
            <a:r>
              <a:rPr lang="en-US" sz="3200" b="1" dirty="0">
                <a:solidFill>
                  <a:schemeClr val="bg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009C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895364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6E5A9-78B0-6251-45D7-43153FA075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C73AB44-08FB-CB7A-6176-14DE95D505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8B95803-7596-B972-E779-6DB1187826B0}"/>
              </a:ext>
            </a:extLst>
          </p:cNvPr>
          <p:cNvSpPr>
            <a:spLocks noGrp="1"/>
          </p:cNvSpPr>
          <p:nvPr>
            <p:ph type="dt" sz="half" idx="10"/>
          </p:nvPr>
        </p:nvSpPr>
        <p:spPr/>
        <p:txBody>
          <a:bodyPr/>
          <a:lstStyle/>
          <a:p>
            <a:fld id="{9B87AEEB-5463-4E9C-8FE2-147BA6D2073A}" type="datetimeFigureOut">
              <a:rPr lang="en-GB" smtClean="0"/>
              <a:t>10/07/2023</a:t>
            </a:fld>
            <a:endParaRPr lang="en-GB"/>
          </a:p>
        </p:txBody>
      </p:sp>
      <p:sp>
        <p:nvSpPr>
          <p:cNvPr id="5" name="Footer Placeholder 4">
            <a:extLst>
              <a:ext uri="{FF2B5EF4-FFF2-40B4-BE49-F238E27FC236}">
                <a16:creationId xmlns:a16="http://schemas.microsoft.com/office/drawing/2014/main" id="{151EB876-8713-9990-9F2A-6AF484F86B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C7CA03-D81A-AECF-CFB5-31A3BB233D9F}"/>
              </a:ext>
            </a:extLst>
          </p:cNvPr>
          <p:cNvSpPr>
            <a:spLocks noGrp="1"/>
          </p:cNvSpPr>
          <p:nvPr>
            <p:ph type="sldNum" sz="quarter" idx="12"/>
          </p:nvPr>
        </p:nvSpPr>
        <p:spPr/>
        <p:txBody>
          <a:bodyPr/>
          <a:lstStyle/>
          <a:p>
            <a:fld id="{E49AE412-0ECB-4DE0-AA48-F9494DB3B0EA}" type="slidenum">
              <a:rPr lang="en-GB" smtClean="0"/>
              <a:t>‹#›</a:t>
            </a:fld>
            <a:endParaRPr lang="en-GB"/>
          </a:p>
        </p:txBody>
      </p:sp>
    </p:spTree>
    <p:extLst>
      <p:ext uri="{BB962C8B-B14F-4D97-AF65-F5344CB8AC3E}">
        <p14:creationId xmlns:p14="http://schemas.microsoft.com/office/powerpoint/2010/main" val="35297410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bg1">
                    <a:lumMod val="65000"/>
                  </a:schemeClr>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bg1">
                    <a:lumMod val="65000"/>
                  </a:schemeClr>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bg1">
                    <a:lumMod val="65000"/>
                  </a:schemeClr>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5" name="TextBox 4">
            <a:extLst>
              <a:ext uri="{FF2B5EF4-FFF2-40B4-BE49-F238E27FC236}">
                <a16:creationId xmlns:a16="http://schemas.microsoft.com/office/drawing/2014/main" id="{2D10D68D-F0B1-48B5-BDBB-1D8A87D1A559}"/>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4" name="TextBox 3">
            <a:extLst>
              <a:ext uri="{FF2B5EF4-FFF2-40B4-BE49-F238E27FC236}">
                <a16:creationId xmlns:a16="http://schemas.microsoft.com/office/drawing/2014/main" id="{93AE61A6-DADE-4C12-9DFF-41158A45AC76}"/>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679" r:id="rId15"/>
    <p:sldLayoutId id="2147483707" r:id="rId16"/>
    <p:sldLayoutId id="2147483712" r:id="rId17"/>
    <p:sldLayoutId id="2147483720" r:id="rId18"/>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4A2113E3-404B-4EF3-BFD2-F288B0F815A7}"/>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BAEC116A-0CBE-48B7-8EB9-3117CFB0CBA9}"/>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33605"/>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rgbClr val="009CD6"/>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64084"/>
            <a:ext cx="553720" cy="292388"/>
          </a:xfrm>
          <a:prstGeom prst="rect">
            <a:avLst/>
          </a:prstGeom>
          <a:noFill/>
        </p:spPr>
        <p:txBody>
          <a:bodyPr wrap="square" rtlCol="0">
            <a:spAutoFit/>
          </a:bodyPr>
          <a:lstStyle/>
          <a:p>
            <a:pPr algn="r"/>
            <a:fld id="{D88FE18D-1554-4525-B2E9-CBAFE9755A5A}" type="slidenum">
              <a:rPr lang="en-US" sz="1300" smtClean="0">
                <a:solidFill>
                  <a:schemeClr val="bg2">
                    <a:lumMod val="75000"/>
                  </a:schemeClr>
                </a:solidFill>
              </a:rPr>
              <a:t>‹#›</a:t>
            </a:fld>
            <a:endParaRPr lang="en-US" sz="1300" dirty="0">
              <a:solidFill>
                <a:schemeClr val="bg2">
                  <a:lumMod val="75000"/>
                </a:schemeClr>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3E53D30F-8798-45FB-BE1C-62326591A8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51093" y="5759284"/>
            <a:ext cx="748040" cy="824258"/>
          </a:xfrm>
          <a:prstGeom prst="rect">
            <a:avLst/>
          </a:prstGeom>
        </p:spPr>
      </p:pic>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937797" y="4572001"/>
            <a:ext cx="9768303"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802509" y="3298005"/>
            <a:ext cx="9420278" cy="110893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GB" sz="3600" b="1" dirty="0"/>
              <a:t>Typical requirements for ITU technical meetings</a:t>
            </a:r>
            <a:endParaRPr lang="en-US" sz="3600" b="1" dirty="0"/>
          </a:p>
        </p:txBody>
      </p:sp>
      <p:sp>
        <p:nvSpPr>
          <p:cNvPr id="13" name="Title 9">
            <a:extLst>
              <a:ext uri="{FF2B5EF4-FFF2-40B4-BE49-F238E27FC236}">
                <a16:creationId xmlns:a16="http://schemas.microsoft.com/office/drawing/2014/main" id="{122F9856-ABF7-4797-98C9-74C4BD7B847C}"/>
              </a:ext>
            </a:extLst>
          </p:cNvPr>
          <p:cNvSpPr txBox="1">
            <a:spLocks/>
          </p:cNvSpPr>
          <p:nvPr/>
        </p:nvSpPr>
        <p:spPr>
          <a:xfrm>
            <a:off x="849228" y="6162675"/>
            <a:ext cx="4586648" cy="29802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800" dirty="0"/>
              <a:t>July 2023</a:t>
            </a:r>
          </a:p>
        </p:txBody>
      </p:sp>
    </p:spTree>
    <p:extLst>
      <p:ext uri="{BB962C8B-B14F-4D97-AF65-F5344CB8AC3E}">
        <p14:creationId xmlns:p14="http://schemas.microsoft.com/office/powerpoint/2010/main" val="1196800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88037" y="1857328"/>
            <a:ext cx="9581896" cy="15716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900"/>
          </a:p>
        </p:txBody>
      </p:sp>
      <p:graphicFrame>
        <p:nvGraphicFramePr>
          <p:cNvPr id="81" name="Table 1"/>
          <p:cNvGraphicFramePr>
            <a:graphicFrameLocks noGrp="1" noChangeAspect="1"/>
          </p:cNvGraphicFramePr>
          <p:nvPr>
            <p:extLst>
              <p:ext uri="{D42A27DB-BD31-4B8C-83A1-F6EECF244321}">
                <p14:modId xmlns:p14="http://schemas.microsoft.com/office/powerpoint/2010/main" val="2607115433"/>
              </p:ext>
            </p:extLst>
          </p:nvPr>
        </p:nvGraphicFramePr>
        <p:xfrm>
          <a:off x="866490" y="1192439"/>
          <a:ext cx="10013009" cy="3586673"/>
        </p:xfrm>
        <a:graphic>
          <a:graphicData uri="http://schemas.openxmlformats.org/drawingml/2006/table">
            <a:tbl>
              <a:tblPr firstRow="1" bandRow="1">
                <a:tableStyleId>{69012ECD-51FC-41F1-AA8D-1B2483CD663E}</a:tableStyleId>
              </a:tblPr>
              <a:tblGrid>
                <a:gridCol w="1002698">
                  <a:extLst>
                    <a:ext uri="{9D8B030D-6E8A-4147-A177-3AD203B41FA5}">
                      <a16:colId xmlns:a16="http://schemas.microsoft.com/office/drawing/2014/main" val="20000"/>
                    </a:ext>
                  </a:extLst>
                </a:gridCol>
                <a:gridCol w="1131228">
                  <a:extLst>
                    <a:ext uri="{9D8B030D-6E8A-4147-A177-3AD203B41FA5}">
                      <a16:colId xmlns:a16="http://schemas.microsoft.com/office/drawing/2014/main" val="20001"/>
                    </a:ext>
                  </a:extLst>
                </a:gridCol>
                <a:gridCol w="1841699">
                  <a:extLst>
                    <a:ext uri="{9D8B030D-6E8A-4147-A177-3AD203B41FA5}">
                      <a16:colId xmlns:a16="http://schemas.microsoft.com/office/drawing/2014/main" val="20002"/>
                    </a:ext>
                  </a:extLst>
                </a:gridCol>
                <a:gridCol w="1230923">
                  <a:extLst>
                    <a:ext uri="{9D8B030D-6E8A-4147-A177-3AD203B41FA5}">
                      <a16:colId xmlns:a16="http://schemas.microsoft.com/office/drawing/2014/main" val="20003"/>
                    </a:ext>
                  </a:extLst>
                </a:gridCol>
                <a:gridCol w="1031630">
                  <a:extLst>
                    <a:ext uri="{9D8B030D-6E8A-4147-A177-3AD203B41FA5}">
                      <a16:colId xmlns:a16="http://schemas.microsoft.com/office/drawing/2014/main" val="20004"/>
                    </a:ext>
                  </a:extLst>
                </a:gridCol>
                <a:gridCol w="1324708">
                  <a:extLst>
                    <a:ext uri="{9D8B030D-6E8A-4147-A177-3AD203B41FA5}">
                      <a16:colId xmlns:a16="http://schemas.microsoft.com/office/drawing/2014/main" val="20005"/>
                    </a:ext>
                  </a:extLst>
                </a:gridCol>
                <a:gridCol w="1160585">
                  <a:extLst>
                    <a:ext uri="{9D8B030D-6E8A-4147-A177-3AD203B41FA5}">
                      <a16:colId xmlns:a16="http://schemas.microsoft.com/office/drawing/2014/main" val="20006"/>
                    </a:ext>
                  </a:extLst>
                </a:gridCol>
                <a:gridCol w="1289538">
                  <a:extLst>
                    <a:ext uri="{9D8B030D-6E8A-4147-A177-3AD203B41FA5}">
                      <a16:colId xmlns:a16="http://schemas.microsoft.com/office/drawing/2014/main" val="20007"/>
                    </a:ext>
                  </a:extLst>
                </a:gridCol>
              </a:tblGrid>
              <a:tr h="549973">
                <a:tc>
                  <a:txBody>
                    <a:bodyPr/>
                    <a:lstStyle/>
                    <a:p>
                      <a:pPr algn="ctr"/>
                      <a:endParaRPr lang="en-US" sz="900" b="0" i="0" dirty="0">
                        <a:solidFill>
                          <a:schemeClr val="tx1"/>
                        </a:solidFill>
                        <a:latin typeface="Lato Light" charset="0"/>
                        <a:ea typeface="Lato Light" charset="0"/>
                        <a:cs typeface="Lato Light" charset="0"/>
                      </a:endParaRPr>
                    </a:p>
                    <a:p>
                      <a:pPr algn="ctr"/>
                      <a:endParaRPr lang="en-US" sz="1000" b="0" i="0" dirty="0">
                        <a:solidFill>
                          <a:schemeClr val="tx1"/>
                        </a:solidFill>
                        <a:latin typeface="Lato Light" charset="0"/>
                        <a:ea typeface="Lato Light" charset="0"/>
                        <a:cs typeface="Lato Light" charset="0"/>
                      </a:endParaRPr>
                    </a:p>
                  </a:txBody>
                  <a:tcPr marL="41965" marR="41965" marT="20982" marB="20982">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OCCURRENCE</a:t>
                      </a:r>
                      <a:endPar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PERIOD OR REQUESTED DATE</a:t>
                      </a:r>
                      <a:endPar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INTERPRETATION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ROOM</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CAPACITY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IS SERVICES</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(including 300Mbps)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ITU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LOCAL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516240">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SGs</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2023</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weeks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October-10 November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1 x 30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 Room plan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040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RGM </a:t>
                      </a:r>
                      <a:r>
                        <a:rPr lang="en-US" sz="1000" baseline="30000" dirty="0">
                          <a:solidFill>
                            <a:schemeClr val="tx1"/>
                          </a:solidFill>
                          <a:latin typeface="Arial" panose="020B0604020202020204" pitchFamily="34" charset="0"/>
                          <a:cs typeface="Arial" panose="020B0604020202020204" pitchFamily="34" charset="0"/>
                        </a:rPr>
                        <a:t>3</a:t>
                      </a:r>
                      <a:b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2024</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weeks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15 April-10 May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Languages tbc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(between 2 and 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80, 1 x 30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579210545"/>
                  </a:ext>
                </a:extLst>
              </a:tr>
              <a:tr h="5040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SGs</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weeks – February-April</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(before TDAG)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1 x 30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 Room plan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5380343"/>
                  </a:ext>
                </a:extLst>
              </a:tr>
              <a:tr h="5040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TDAG </a:t>
                      </a:r>
                      <a:r>
                        <a:rPr lang="en-US" sz="1000" baseline="30000" dirty="0">
                          <a:solidFill>
                            <a:schemeClr val="tx1"/>
                          </a:solidFill>
                          <a:latin typeface="Arial" panose="020B0604020202020204" pitchFamily="34" charset="0"/>
                          <a:cs typeface="Arial" panose="020B0604020202020204" pitchFamily="34" charset="0"/>
                        </a:rPr>
                        <a:t>4</a:t>
                      </a:r>
                      <a:b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week – April-June</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(after SGs and before Council)</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1 x 30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 Room plan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539458131"/>
                  </a:ext>
                </a:extLst>
              </a:tr>
              <a:tr h="5040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EGTI-EGH </a:t>
                      </a:r>
                      <a:r>
                        <a:rPr lang="en-US" sz="1000" baseline="30000" dirty="0">
                          <a:solidFill>
                            <a:schemeClr val="tx1"/>
                          </a:solidFill>
                          <a:latin typeface="Arial" panose="020B0604020202020204" pitchFamily="34" charset="0"/>
                          <a:cs typeface="Arial" panose="020B0604020202020204" pitchFamily="34" charset="0"/>
                        </a:rPr>
                        <a:t>5</a:t>
                      </a:r>
                      <a:b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week – September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Languages tbc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(between 2 and 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150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4869546"/>
                  </a:ext>
                </a:extLst>
              </a:tr>
              <a:tr h="5040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RGM </a:t>
                      </a:r>
                      <a:r>
                        <a:rPr lang="en-US" sz="1000" baseline="30000" dirty="0">
                          <a:solidFill>
                            <a:schemeClr val="tx1"/>
                          </a:solidFill>
                          <a:latin typeface="Arial" panose="020B0604020202020204" pitchFamily="34" charset="0"/>
                          <a:cs typeface="Arial" panose="020B0604020202020204" pitchFamily="34" charset="0"/>
                        </a:rPr>
                        <a:t>3</a:t>
                      </a:r>
                      <a:b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2026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weeks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15 September-15 December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Languages tbc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2</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(between 2 and 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80, 1 x 30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Projection, Webcast, Remote</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20 </a:t>
                      </a:r>
                      <a:r>
                        <a:rPr kumimoji="0" lang="en-US" sz="1000" b="0" i="0" u="none" strike="noStrike" kern="1200" cap="none" spc="0" normalizeH="0" baseline="30000" noProof="0" dirty="0">
                          <a:ln>
                            <a:noFill/>
                          </a:ln>
                          <a:solidFill>
                            <a:srgbClr val="464646"/>
                          </a:solidFill>
                          <a:effectLst/>
                          <a:uLnTx/>
                          <a:uFillTx/>
                          <a:latin typeface="Arial" panose="020B0604020202020204" pitchFamily="34" charset="0"/>
                          <a:ea typeface="Lato Light" charset="0"/>
                          <a:cs typeface="Lato Light" charset="0"/>
                        </a:rPr>
                        <a:t>1 </a:t>
                      </a: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Interpreters (TBC)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IS, room ushers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026552288"/>
                  </a:ext>
                </a:extLst>
              </a:tr>
            </a:tbl>
          </a:graphicData>
        </a:graphic>
      </p:graphicFrame>
      <p:sp>
        <p:nvSpPr>
          <p:cNvPr id="7" name="Text Placeholder 6">
            <a:extLst>
              <a:ext uri="{FF2B5EF4-FFF2-40B4-BE49-F238E27FC236}">
                <a16:creationId xmlns:a16="http://schemas.microsoft.com/office/drawing/2014/main" id="{751E7F59-EFAF-497F-9856-52BC7460D44D}"/>
              </a:ext>
            </a:extLst>
          </p:cNvPr>
          <p:cNvSpPr>
            <a:spLocks noGrp="1"/>
          </p:cNvSpPr>
          <p:nvPr>
            <p:ph type="body" sz="quarter" idx="10"/>
          </p:nvPr>
        </p:nvSpPr>
        <p:spPr/>
        <p:txBody>
          <a:bodyPr/>
          <a:lstStyle/>
          <a:p>
            <a:r>
              <a:rPr lang="en-US" dirty="0"/>
              <a:t>BDT specifications</a:t>
            </a:r>
          </a:p>
        </p:txBody>
      </p:sp>
      <p:sp>
        <p:nvSpPr>
          <p:cNvPr id="8" name="Title 1">
            <a:extLst>
              <a:ext uri="{FF2B5EF4-FFF2-40B4-BE49-F238E27FC236}">
                <a16:creationId xmlns:a16="http://schemas.microsoft.com/office/drawing/2014/main" id="{3EFA6E0B-7030-F749-BB23-00A2CFF9292E}"/>
              </a:ext>
            </a:extLst>
          </p:cNvPr>
          <p:cNvSpPr txBox="1">
            <a:spLocks/>
          </p:cNvSpPr>
          <p:nvPr/>
        </p:nvSpPr>
        <p:spPr>
          <a:xfrm>
            <a:off x="716483" y="754221"/>
            <a:ext cx="10313024" cy="63590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sz="2400" dirty="0"/>
              <a:t>Table 3: Requirements per ITU D meeting type</a:t>
            </a:r>
          </a:p>
        </p:txBody>
      </p:sp>
      <p:sp>
        <p:nvSpPr>
          <p:cNvPr id="6" name="TextBox 6">
            <a:extLst>
              <a:ext uri="{FF2B5EF4-FFF2-40B4-BE49-F238E27FC236}">
                <a16:creationId xmlns:a16="http://schemas.microsoft.com/office/drawing/2014/main" id="{7DF9C069-DEE6-034F-80FC-C59BF0A1DA18}"/>
              </a:ext>
            </a:extLst>
          </p:cNvPr>
          <p:cNvSpPr txBox="1"/>
          <p:nvPr/>
        </p:nvSpPr>
        <p:spPr>
          <a:xfrm>
            <a:off x="738772" y="4779112"/>
            <a:ext cx="10131161" cy="1754326"/>
          </a:xfrm>
          <a:prstGeom prst="rect">
            <a:avLst/>
          </a:prstGeom>
          <a:noFill/>
        </p:spPr>
        <p:txBody>
          <a:bodyPr wrap="square" rtlCol="0">
            <a:spAutoFit/>
          </a:bodyPr>
          <a:lstStyle/>
          <a:p>
            <a:r>
              <a:rPr lang="en-US" sz="900" baseline="30000" dirty="0">
                <a:solidFill>
                  <a:schemeClr val="bg2">
                    <a:lumMod val="50000"/>
                  </a:schemeClr>
                </a:solidFill>
                <a:latin typeface="Arial" panose="020B0604020202020204" pitchFamily="34" charset="0"/>
                <a:cs typeface="Arial" panose="020B0604020202020204" pitchFamily="34" charset="0"/>
              </a:rPr>
              <a:t>1</a:t>
            </a:r>
            <a:r>
              <a:rPr lang="en-US" sz="900" dirty="0">
                <a:solidFill>
                  <a:schemeClr val="bg2">
                    <a:lumMod val="50000"/>
                  </a:schemeClr>
                </a:solidFill>
                <a:latin typeface="Arial" panose="020B0604020202020204" pitchFamily="34" charset="0"/>
                <a:cs typeface="Arial" panose="020B0604020202020204" pitchFamily="34" charset="0"/>
              </a:rPr>
              <a:t> Please see below a breakdown of the staff concerned:</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BDT Management: </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BDT Content: 11 (each Question has a BDT Focal Point as secretary who need only be present for the meeting of his/her Question)</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BDT Support : 5 (SG1 counsellor during SG1, SG2 counsellor during SG2, SG assistant, registration and overall organization and logistics)</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IT &amp; AV: 2</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Security: 1</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	TOTAL : 20  </a:t>
            </a:r>
          </a:p>
          <a:p>
            <a:pPr>
              <a:tabLst>
                <a:tab pos="358775" algn="l"/>
              </a:tabLst>
            </a:pPr>
            <a:r>
              <a:rPr lang="en-US" sz="900" dirty="0">
                <a:solidFill>
                  <a:schemeClr val="bg2">
                    <a:lumMod val="50000"/>
                  </a:schemeClr>
                </a:solidFill>
                <a:latin typeface="Arial" panose="020B0604020202020204" pitchFamily="34" charset="0"/>
                <a:cs typeface="Arial" panose="020B0604020202020204" pitchFamily="34" charset="0"/>
              </a:rPr>
              <a:t>Note: Depending on the meeting, 1 additional staff from interpretation service may be needed.</a:t>
            </a:r>
          </a:p>
          <a:p>
            <a:pPr>
              <a:tabLst>
                <a:tab pos="358775" algn="l"/>
              </a:tabLst>
            </a:pPr>
            <a:r>
              <a:rPr lang="en-US" sz="900" baseline="30000" dirty="0">
                <a:solidFill>
                  <a:schemeClr val="bg2">
                    <a:lumMod val="50000"/>
                  </a:schemeClr>
                </a:solidFill>
                <a:latin typeface="Arial" panose="020B0604020202020204" pitchFamily="34" charset="0"/>
                <a:cs typeface="Arial" panose="020B0604020202020204" pitchFamily="34" charset="0"/>
              </a:rPr>
              <a:t>2</a:t>
            </a:r>
            <a:r>
              <a:rPr lang="en-US" sz="900" dirty="0">
                <a:solidFill>
                  <a:schemeClr val="bg2">
                    <a:lumMod val="50000"/>
                  </a:schemeClr>
                </a:solidFill>
                <a:latin typeface="Arial" panose="020B0604020202020204" pitchFamily="34" charset="0"/>
                <a:cs typeface="Arial" panose="020B0604020202020204" pitchFamily="34" charset="0"/>
              </a:rPr>
              <a:t> For meetings of two weeks or four weeks, if interpretation is required for 5 working days, a total of 20 interpreters would be needed per week; the number of contract days for interpreters will vary. </a:t>
            </a:r>
          </a:p>
          <a:p>
            <a:pPr>
              <a:tabLst>
                <a:tab pos="358775" algn="l"/>
              </a:tabLst>
            </a:pPr>
            <a:r>
              <a:rPr lang="en-US" sz="900" baseline="30000" dirty="0">
                <a:solidFill>
                  <a:schemeClr val="bg2">
                    <a:lumMod val="50000"/>
                  </a:schemeClr>
                </a:solidFill>
                <a:latin typeface="Arial" panose="020B0604020202020204" pitchFamily="34" charset="0"/>
                <a:cs typeface="Arial" panose="020B0604020202020204" pitchFamily="34" charset="0"/>
              </a:rPr>
              <a:t>3</a:t>
            </a:r>
            <a:r>
              <a:rPr lang="en-US" sz="900" dirty="0">
                <a:solidFill>
                  <a:schemeClr val="bg2">
                    <a:lumMod val="50000"/>
                  </a:schemeClr>
                </a:solidFill>
                <a:latin typeface="Arial" panose="020B0604020202020204" pitchFamily="34" charset="0"/>
                <a:cs typeface="Arial" panose="020B0604020202020204" pitchFamily="34" charset="0"/>
              </a:rPr>
              <a:t> Rapporteurs’ Group Meeting</a:t>
            </a:r>
          </a:p>
          <a:p>
            <a:pPr>
              <a:tabLst>
                <a:tab pos="358775" algn="l"/>
              </a:tabLst>
            </a:pPr>
            <a:r>
              <a:rPr lang="en-US" sz="900" baseline="30000" dirty="0">
                <a:solidFill>
                  <a:schemeClr val="bg2">
                    <a:lumMod val="50000"/>
                  </a:schemeClr>
                </a:solidFill>
                <a:latin typeface="Arial" panose="020B0604020202020204" pitchFamily="34" charset="0"/>
                <a:cs typeface="Arial" panose="020B0604020202020204" pitchFamily="34" charset="0"/>
              </a:rPr>
              <a:t>4</a:t>
            </a:r>
            <a:r>
              <a:rPr lang="en-US" sz="900" dirty="0">
                <a:solidFill>
                  <a:schemeClr val="bg2">
                    <a:lumMod val="50000"/>
                  </a:schemeClr>
                </a:solidFill>
                <a:latin typeface="Arial" panose="020B0604020202020204" pitchFamily="34" charset="0"/>
                <a:cs typeface="Arial" panose="020B0604020202020204" pitchFamily="34" charset="0"/>
              </a:rPr>
              <a:t> Telecommunication Development Advisory Group</a:t>
            </a:r>
            <a:endParaRPr lang="en-US" sz="900" dirty="0">
              <a:solidFill>
                <a:schemeClr val="bg2">
                  <a:lumMod val="75000"/>
                </a:schemeClr>
              </a:solidFill>
              <a:latin typeface="Arial" panose="020B0604020202020204" pitchFamily="34" charset="0"/>
              <a:cs typeface="Arial" panose="020B0604020202020204" pitchFamily="34" charset="0"/>
            </a:endParaRPr>
          </a:p>
          <a:p>
            <a:pPr>
              <a:tabLst>
                <a:tab pos="358775" algn="l"/>
              </a:tabLst>
            </a:pPr>
            <a:r>
              <a:rPr lang="en-US" sz="900" baseline="30000" dirty="0">
                <a:solidFill>
                  <a:schemeClr val="bg2">
                    <a:lumMod val="50000"/>
                  </a:schemeClr>
                </a:solidFill>
                <a:latin typeface="Arial" panose="020B0604020202020204" pitchFamily="34" charset="0"/>
                <a:cs typeface="Arial" panose="020B0604020202020204" pitchFamily="34" charset="0"/>
              </a:rPr>
              <a:t>5</a:t>
            </a:r>
            <a:r>
              <a:rPr lang="en-US" sz="900" dirty="0">
                <a:solidFill>
                  <a:schemeClr val="bg2">
                    <a:lumMod val="50000"/>
                  </a:schemeClr>
                </a:solidFill>
                <a:latin typeface="Arial" panose="020B0604020202020204" pitchFamily="34" charset="0"/>
                <a:cs typeface="Arial" panose="020B0604020202020204" pitchFamily="34" charset="0"/>
              </a:rPr>
              <a:t> Expert Group on Telecommunication/ICT Indicators and Expert Group on ICT Household Indicators</a:t>
            </a:r>
            <a:endParaRPr lang="en-US" sz="900" dirty="0">
              <a:solidFill>
                <a:schemeClr val="bg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714782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hidden="1">
            <a:extLst>
              <a:ext uri="{FF2B5EF4-FFF2-40B4-BE49-F238E27FC236}">
                <a16:creationId xmlns:a16="http://schemas.microsoft.com/office/drawing/2014/main" id="{CFDCE6FD-8611-4249-A4E4-A123571AEC1F}"/>
              </a:ext>
            </a:extLst>
          </p:cNvPr>
          <p:cNvSpPr/>
          <p:nvPr/>
        </p:nvSpPr>
        <p:spPr>
          <a:xfrm>
            <a:off x="328961" y="1393903"/>
            <a:ext cx="2129883" cy="21298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ubtitle 8">
            <a:extLst>
              <a:ext uri="{FF2B5EF4-FFF2-40B4-BE49-F238E27FC236}">
                <a16:creationId xmlns:a16="http://schemas.microsoft.com/office/drawing/2014/main" id="{9D8D661E-92F8-F94B-8A8D-6E441A5583AD}"/>
              </a:ext>
            </a:extLst>
          </p:cNvPr>
          <p:cNvSpPr>
            <a:spLocks noGrp="1"/>
          </p:cNvSpPr>
          <p:nvPr>
            <p:ph type="body" sz="quarter" idx="10"/>
          </p:nvPr>
        </p:nvSpPr>
        <p:spPr>
          <a:xfrm>
            <a:off x="614782" y="313371"/>
            <a:ext cx="2280817" cy="308803"/>
          </a:xfrm>
          <a:prstGeom prst="rect">
            <a:avLst/>
          </a:prstGeom>
        </p:spPr>
        <p:txBody>
          <a:bodyPr/>
          <a:lstStyle/>
          <a:p>
            <a:pPr marL="0">
              <a:lnSpc>
                <a:spcPct val="100000"/>
              </a:lnSpc>
              <a:spcBef>
                <a:spcPts val="1200"/>
              </a:spcBef>
            </a:pPr>
            <a:r>
              <a:rPr lang="en-US" dirty="0"/>
              <a:t>Specifications |</a:t>
            </a:r>
            <a:endParaRPr lang="en-US" b="1" dirty="0">
              <a:solidFill>
                <a:schemeClr val="tx1"/>
              </a:solidFill>
            </a:endParaRPr>
          </a:p>
        </p:txBody>
      </p:sp>
      <p:sp>
        <p:nvSpPr>
          <p:cNvPr id="12" name="Subtitle 8">
            <a:extLst>
              <a:ext uri="{FF2B5EF4-FFF2-40B4-BE49-F238E27FC236}">
                <a16:creationId xmlns:a16="http://schemas.microsoft.com/office/drawing/2014/main" id="{4173B66C-FDE0-AD41-A0C3-D9E6F40D73FA}"/>
              </a:ext>
            </a:extLst>
          </p:cNvPr>
          <p:cNvSpPr txBox="1">
            <a:spLocks/>
          </p:cNvSpPr>
          <p:nvPr/>
        </p:nvSpPr>
        <p:spPr>
          <a:xfrm>
            <a:off x="2038641" y="676297"/>
            <a:ext cx="8540940" cy="206598"/>
          </a:xfrm>
          <a:prstGeom prst="rect">
            <a:avLst/>
          </a:prstGeom>
        </p:spPr>
        <p:txBody>
          <a:bodyPr vert="horz" lIns="91440" tIns="45720" rIns="91440" bIns="45720" rtlCol="0" anchor="ctr">
            <a:noAutofit/>
          </a:bodyPr>
          <a:lstStyle>
            <a:lvl1pPr marL="91440" indent="0" algn="l" defTabSz="914400" rtl="0" eaLnBrk="1" latinLnBrk="0" hangingPunct="1">
              <a:lnSpc>
                <a:spcPts val="2200"/>
              </a:lnSpc>
              <a:spcBef>
                <a:spcPts val="1000"/>
              </a:spcBef>
              <a:buClr>
                <a:srgbClr val="009CD6"/>
              </a:buClr>
              <a:buSzPct val="110000"/>
              <a:buFont typeface="Arial" panose="020B0604020202020204" pitchFamily="34" charset="0"/>
              <a:buNone/>
              <a:defRPr sz="1600" kern="1200" spc="0">
                <a:solidFill>
                  <a:schemeClr val="bg1">
                    <a:lumMod val="65000"/>
                  </a:schemeClr>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a:lnSpc>
                <a:spcPct val="100000"/>
              </a:lnSpc>
              <a:spcBef>
                <a:spcPts val="1200"/>
              </a:spcBef>
            </a:pPr>
            <a:r>
              <a:rPr lang="en-US" b="1" dirty="0">
                <a:solidFill>
                  <a:schemeClr val="tx1"/>
                </a:solidFill>
              </a:rPr>
              <a:t>Annex 1 – Calendar of technical meetings for one year requiring a host</a:t>
            </a:r>
          </a:p>
          <a:p>
            <a:pPr marL="0" lvl="0">
              <a:lnSpc>
                <a:spcPct val="100000"/>
              </a:lnSpc>
              <a:spcBef>
                <a:spcPts val="0"/>
              </a:spcBef>
              <a:buClrTx/>
              <a:buSzTx/>
            </a:pPr>
            <a:r>
              <a:rPr lang="en-US" sz="1200" dirty="0">
                <a:solidFill>
                  <a:prstClr val="black"/>
                </a:solidFill>
                <a:latin typeface="Arial"/>
                <a:cs typeface="+mn-cs"/>
              </a:rPr>
              <a:t>(for indicative purposes only based on the annual regular schedule of meetings pre-Covid-19 and subject to change)</a:t>
            </a:r>
            <a:endParaRPr lang="en-US" sz="1200" b="1" dirty="0">
              <a:solidFill>
                <a:prstClr val="black"/>
              </a:solidFill>
              <a:latin typeface="Arial"/>
              <a:cs typeface="+mn-cs"/>
            </a:endParaRPr>
          </a:p>
          <a:p>
            <a:pPr marL="0">
              <a:lnSpc>
                <a:spcPct val="100000"/>
              </a:lnSpc>
              <a:spcBef>
                <a:spcPts val="1200"/>
              </a:spcBef>
            </a:pPr>
            <a:endParaRPr lang="en-US" b="1" dirty="0">
              <a:solidFill>
                <a:schemeClr val="tx1"/>
              </a:solidFill>
            </a:endParaRPr>
          </a:p>
        </p:txBody>
      </p:sp>
      <p:sp>
        <p:nvSpPr>
          <p:cNvPr id="38" name="ZoneTexte 37">
            <a:extLst>
              <a:ext uri="{FF2B5EF4-FFF2-40B4-BE49-F238E27FC236}">
                <a16:creationId xmlns:a16="http://schemas.microsoft.com/office/drawing/2014/main" id="{FE05CAF7-DC97-1F44-A42D-6364B9950B79}"/>
              </a:ext>
            </a:extLst>
          </p:cNvPr>
          <p:cNvSpPr txBox="1"/>
          <p:nvPr/>
        </p:nvSpPr>
        <p:spPr>
          <a:xfrm>
            <a:off x="4143222" y="5304937"/>
            <a:ext cx="1805149" cy="253916"/>
          </a:xfrm>
          <a:prstGeom prst="rect">
            <a:avLst/>
          </a:prstGeom>
          <a:noFill/>
        </p:spPr>
        <p:txBody>
          <a:bodyPr wrap="square" rtlCol="0">
            <a:spAutoFit/>
          </a:bodyPr>
          <a:lstStyle/>
          <a:p>
            <a:r>
              <a:rPr lang="fr-FR" sz="1050" b="1" dirty="0">
                <a:solidFill>
                  <a:schemeClr val="bg1"/>
                </a:solidFill>
              </a:rPr>
              <a:t>ITU-D SG1R (I, W, R, C)</a:t>
            </a:r>
          </a:p>
        </p:txBody>
      </p:sp>
      <p:sp>
        <p:nvSpPr>
          <p:cNvPr id="40" name="ZoneTexte 39">
            <a:extLst>
              <a:ext uri="{FF2B5EF4-FFF2-40B4-BE49-F238E27FC236}">
                <a16:creationId xmlns:a16="http://schemas.microsoft.com/office/drawing/2014/main" id="{3AA1A016-7325-8A46-A6C6-07EC275911DB}"/>
              </a:ext>
            </a:extLst>
          </p:cNvPr>
          <p:cNvSpPr txBox="1"/>
          <p:nvPr/>
        </p:nvSpPr>
        <p:spPr>
          <a:xfrm>
            <a:off x="7697069" y="2564702"/>
            <a:ext cx="1805149" cy="253916"/>
          </a:xfrm>
          <a:prstGeom prst="rect">
            <a:avLst/>
          </a:prstGeom>
          <a:noFill/>
        </p:spPr>
        <p:txBody>
          <a:bodyPr wrap="square" rtlCol="0">
            <a:spAutoFit/>
          </a:bodyPr>
          <a:lstStyle/>
          <a:p>
            <a:r>
              <a:rPr lang="fr-FR" sz="1050" b="1" dirty="0">
                <a:solidFill>
                  <a:schemeClr val="bg1"/>
                </a:solidFill>
              </a:rPr>
              <a:t>ITU-R SGs (I, W, R, A, C)</a:t>
            </a:r>
          </a:p>
        </p:txBody>
      </p:sp>
      <p:graphicFrame>
        <p:nvGraphicFramePr>
          <p:cNvPr id="46" name="Table 1">
            <a:extLst>
              <a:ext uri="{FF2B5EF4-FFF2-40B4-BE49-F238E27FC236}">
                <a16:creationId xmlns:a16="http://schemas.microsoft.com/office/drawing/2014/main" id="{A0B92289-2ED8-3243-BD7E-A26F840C02CA}"/>
              </a:ext>
            </a:extLst>
          </p:cNvPr>
          <p:cNvGraphicFramePr>
            <a:graphicFrameLocks noGrp="1" noChangeAspect="1"/>
          </p:cNvGraphicFramePr>
          <p:nvPr>
            <p:extLst>
              <p:ext uri="{D42A27DB-BD31-4B8C-83A1-F6EECF244321}">
                <p14:modId xmlns:p14="http://schemas.microsoft.com/office/powerpoint/2010/main" val="3245390813"/>
              </p:ext>
            </p:extLst>
          </p:nvPr>
        </p:nvGraphicFramePr>
        <p:xfrm>
          <a:off x="716483" y="1118278"/>
          <a:ext cx="8102676" cy="2719054"/>
        </p:xfrm>
        <a:graphic>
          <a:graphicData uri="http://schemas.openxmlformats.org/drawingml/2006/table">
            <a:tbl>
              <a:tblPr firstRow="1" bandRow="1">
                <a:tableStyleId>{69012ECD-51FC-41F1-AA8D-1B2483CD663E}</a:tableStyleId>
              </a:tblPr>
              <a:tblGrid>
                <a:gridCol w="1350446">
                  <a:extLst>
                    <a:ext uri="{9D8B030D-6E8A-4147-A177-3AD203B41FA5}">
                      <a16:colId xmlns:a16="http://schemas.microsoft.com/office/drawing/2014/main" val="20000"/>
                    </a:ext>
                  </a:extLst>
                </a:gridCol>
                <a:gridCol w="1350446">
                  <a:extLst>
                    <a:ext uri="{9D8B030D-6E8A-4147-A177-3AD203B41FA5}">
                      <a16:colId xmlns:a16="http://schemas.microsoft.com/office/drawing/2014/main" val="20001"/>
                    </a:ext>
                  </a:extLst>
                </a:gridCol>
                <a:gridCol w="1350446">
                  <a:extLst>
                    <a:ext uri="{9D8B030D-6E8A-4147-A177-3AD203B41FA5}">
                      <a16:colId xmlns:a16="http://schemas.microsoft.com/office/drawing/2014/main" val="20002"/>
                    </a:ext>
                  </a:extLst>
                </a:gridCol>
                <a:gridCol w="1350446">
                  <a:extLst>
                    <a:ext uri="{9D8B030D-6E8A-4147-A177-3AD203B41FA5}">
                      <a16:colId xmlns:a16="http://schemas.microsoft.com/office/drawing/2014/main" val="20003"/>
                    </a:ext>
                  </a:extLst>
                </a:gridCol>
                <a:gridCol w="1350446">
                  <a:extLst>
                    <a:ext uri="{9D8B030D-6E8A-4147-A177-3AD203B41FA5}">
                      <a16:colId xmlns:a16="http://schemas.microsoft.com/office/drawing/2014/main" val="20004"/>
                    </a:ext>
                  </a:extLst>
                </a:gridCol>
                <a:gridCol w="1350446">
                  <a:extLst>
                    <a:ext uri="{9D8B030D-6E8A-4147-A177-3AD203B41FA5}">
                      <a16:colId xmlns:a16="http://schemas.microsoft.com/office/drawing/2014/main" val="20005"/>
                    </a:ext>
                  </a:extLst>
                </a:gridCol>
              </a:tblGrid>
              <a:tr h="549973">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JANUARY</a:t>
                      </a:r>
                      <a:endPar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FEBRUARY</a:t>
                      </a:r>
                      <a:endPar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MARCH</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APRIL</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MAY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JUNE</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336549">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0637">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 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5380343"/>
                  </a:ext>
                </a:extLst>
              </a:tr>
              <a:tr h="164635">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26430519"/>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ITU-D SG1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6919101"/>
                  </a:ext>
                </a:extLst>
              </a:tr>
              <a:tr h="0">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50203361"/>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ITU-D SG2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1322077"/>
                  </a:ext>
                </a:extLst>
              </a:tr>
              <a:tr h="0">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22285136"/>
                  </a:ext>
                </a:extLst>
              </a:tr>
            </a:tbl>
          </a:graphicData>
        </a:graphic>
      </p:graphicFrame>
      <p:graphicFrame>
        <p:nvGraphicFramePr>
          <p:cNvPr id="50" name="Table 1">
            <a:extLst>
              <a:ext uri="{FF2B5EF4-FFF2-40B4-BE49-F238E27FC236}">
                <a16:creationId xmlns:a16="http://schemas.microsoft.com/office/drawing/2014/main" id="{A051FFC4-25FF-6A46-AC21-1CA426E269E1}"/>
              </a:ext>
            </a:extLst>
          </p:cNvPr>
          <p:cNvGraphicFramePr>
            <a:graphicFrameLocks noGrp="1" noChangeAspect="1"/>
          </p:cNvGraphicFramePr>
          <p:nvPr>
            <p:extLst>
              <p:ext uri="{D42A27DB-BD31-4B8C-83A1-F6EECF244321}">
                <p14:modId xmlns:p14="http://schemas.microsoft.com/office/powerpoint/2010/main" val="1539897677"/>
              </p:ext>
            </p:extLst>
          </p:nvPr>
        </p:nvGraphicFramePr>
        <p:xfrm>
          <a:off x="716483" y="4072715"/>
          <a:ext cx="8102676" cy="2172998"/>
        </p:xfrm>
        <a:graphic>
          <a:graphicData uri="http://schemas.openxmlformats.org/drawingml/2006/table">
            <a:tbl>
              <a:tblPr firstRow="1" bandRow="1">
                <a:tableStyleId>{69012ECD-51FC-41F1-AA8D-1B2483CD663E}</a:tableStyleId>
              </a:tblPr>
              <a:tblGrid>
                <a:gridCol w="1350446">
                  <a:extLst>
                    <a:ext uri="{9D8B030D-6E8A-4147-A177-3AD203B41FA5}">
                      <a16:colId xmlns:a16="http://schemas.microsoft.com/office/drawing/2014/main" val="20000"/>
                    </a:ext>
                  </a:extLst>
                </a:gridCol>
                <a:gridCol w="1350446">
                  <a:extLst>
                    <a:ext uri="{9D8B030D-6E8A-4147-A177-3AD203B41FA5}">
                      <a16:colId xmlns:a16="http://schemas.microsoft.com/office/drawing/2014/main" val="20001"/>
                    </a:ext>
                  </a:extLst>
                </a:gridCol>
                <a:gridCol w="1350446">
                  <a:extLst>
                    <a:ext uri="{9D8B030D-6E8A-4147-A177-3AD203B41FA5}">
                      <a16:colId xmlns:a16="http://schemas.microsoft.com/office/drawing/2014/main" val="20002"/>
                    </a:ext>
                  </a:extLst>
                </a:gridCol>
                <a:gridCol w="1350446">
                  <a:extLst>
                    <a:ext uri="{9D8B030D-6E8A-4147-A177-3AD203B41FA5}">
                      <a16:colId xmlns:a16="http://schemas.microsoft.com/office/drawing/2014/main" val="20003"/>
                    </a:ext>
                  </a:extLst>
                </a:gridCol>
                <a:gridCol w="1350446">
                  <a:extLst>
                    <a:ext uri="{9D8B030D-6E8A-4147-A177-3AD203B41FA5}">
                      <a16:colId xmlns:a16="http://schemas.microsoft.com/office/drawing/2014/main" val="20004"/>
                    </a:ext>
                  </a:extLst>
                </a:gridCol>
                <a:gridCol w="1350446">
                  <a:extLst>
                    <a:ext uri="{9D8B030D-6E8A-4147-A177-3AD203B41FA5}">
                      <a16:colId xmlns:a16="http://schemas.microsoft.com/office/drawing/2014/main" val="20005"/>
                    </a:ext>
                  </a:extLst>
                </a:gridCol>
              </a:tblGrid>
              <a:tr h="549973">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JULY</a:t>
                      </a:r>
                      <a:endPar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AUGUST</a:t>
                      </a:r>
                      <a:endPar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SEPTEMBER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OCTOBER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NOVEMBER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DECEMBER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336549">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30637">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ITU-D SG2R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ITU-R WPs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5380343"/>
                  </a:ext>
                </a:extLst>
              </a:tr>
              <a:tr h="164635">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26430519"/>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ITU-D SG1R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ITU-T SGs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6919101"/>
                  </a:ext>
                </a:extLst>
              </a:tr>
              <a:tr h="0">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I, W, R, A, C</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50203361"/>
                  </a:ext>
                </a:extLst>
              </a:tr>
            </a:tbl>
          </a:graphicData>
        </a:graphic>
      </p:graphicFrame>
      <p:sp>
        <p:nvSpPr>
          <p:cNvPr id="51" name="TextBox 6">
            <a:extLst>
              <a:ext uri="{FF2B5EF4-FFF2-40B4-BE49-F238E27FC236}">
                <a16:creationId xmlns:a16="http://schemas.microsoft.com/office/drawing/2014/main" id="{3D784486-2857-E149-B914-FCCC22FF886A}"/>
              </a:ext>
            </a:extLst>
          </p:cNvPr>
          <p:cNvSpPr txBox="1"/>
          <p:nvPr/>
        </p:nvSpPr>
        <p:spPr>
          <a:xfrm>
            <a:off x="9502218" y="1577559"/>
            <a:ext cx="1805150" cy="900246"/>
          </a:xfrm>
          <a:prstGeom prst="rect">
            <a:avLst/>
          </a:prstGeom>
          <a:noFill/>
        </p:spPr>
        <p:txBody>
          <a:bodyPr wrap="square" rtlCol="0">
            <a:spAutoFit/>
          </a:bodyPr>
          <a:lstStyle/>
          <a:p>
            <a:r>
              <a:rPr lang="en-US" sz="1050" dirty="0">
                <a:solidFill>
                  <a:schemeClr val="bg2">
                    <a:lumMod val="75000"/>
                  </a:schemeClr>
                </a:solidFill>
                <a:latin typeface="Arial" panose="020B0604020202020204" pitchFamily="34" charset="0"/>
                <a:cs typeface="Arial" panose="020B0604020202020204" pitchFamily="34" charset="0"/>
              </a:rPr>
              <a:t>I: Interpretation</a:t>
            </a:r>
          </a:p>
          <a:p>
            <a:r>
              <a:rPr lang="en-US" sz="1050" dirty="0">
                <a:solidFill>
                  <a:schemeClr val="bg2">
                    <a:lumMod val="75000"/>
                  </a:schemeClr>
                </a:solidFill>
                <a:latin typeface="Arial" panose="020B0604020202020204" pitchFamily="34" charset="0"/>
                <a:cs typeface="Arial" panose="020B0604020202020204" pitchFamily="34" charset="0"/>
              </a:rPr>
              <a:t>W: Webcast</a:t>
            </a:r>
          </a:p>
          <a:p>
            <a:r>
              <a:rPr lang="en-US" sz="1050" dirty="0">
                <a:solidFill>
                  <a:schemeClr val="bg2">
                    <a:lumMod val="75000"/>
                  </a:schemeClr>
                </a:solidFill>
                <a:latin typeface="Arial" panose="020B0604020202020204" pitchFamily="34" charset="0"/>
                <a:cs typeface="Arial" panose="020B0604020202020204" pitchFamily="34" charset="0"/>
              </a:rPr>
              <a:t>R: Remote</a:t>
            </a:r>
          </a:p>
          <a:p>
            <a:r>
              <a:rPr lang="en-US" sz="1050" dirty="0">
                <a:solidFill>
                  <a:schemeClr val="bg2">
                    <a:lumMod val="75000"/>
                  </a:schemeClr>
                </a:solidFill>
                <a:latin typeface="Arial" panose="020B0604020202020204" pitchFamily="34" charset="0"/>
                <a:cs typeface="Arial" panose="020B0604020202020204" pitchFamily="34" charset="0"/>
              </a:rPr>
              <a:t>A: Audio recording</a:t>
            </a:r>
          </a:p>
          <a:p>
            <a:r>
              <a:rPr lang="en-US" sz="1050" dirty="0">
                <a:solidFill>
                  <a:schemeClr val="bg2">
                    <a:lumMod val="75000"/>
                  </a:schemeClr>
                </a:solidFill>
                <a:latin typeface="Arial" panose="020B0604020202020204" pitchFamily="34" charset="0"/>
                <a:cs typeface="Arial" panose="020B0604020202020204" pitchFamily="34" charset="0"/>
              </a:rPr>
              <a:t>C: Captioning</a:t>
            </a:r>
          </a:p>
        </p:txBody>
      </p:sp>
    </p:spTree>
    <p:extLst>
      <p:ext uri="{BB962C8B-B14F-4D97-AF65-F5344CB8AC3E}">
        <p14:creationId xmlns:p14="http://schemas.microsoft.com/office/powerpoint/2010/main" val="963296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44576A79-2FC4-4F41-8FC5-B291DC263451}"/>
              </a:ext>
            </a:extLst>
          </p:cNvPr>
          <p:cNvSpPr>
            <a:spLocks noGrp="1"/>
          </p:cNvSpPr>
          <p:nvPr>
            <p:ph type="body" sz="quarter" idx="10"/>
          </p:nvPr>
        </p:nvSpPr>
        <p:spPr>
          <a:xfrm>
            <a:off x="614783" y="313371"/>
            <a:ext cx="4554538" cy="308803"/>
          </a:xfrm>
        </p:spPr>
        <p:txBody>
          <a:bodyPr/>
          <a:lstStyle/>
          <a:p>
            <a:r>
              <a:rPr lang="en-US" dirty="0"/>
              <a:t>Introductory note</a:t>
            </a:r>
          </a:p>
        </p:txBody>
      </p:sp>
      <p:sp>
        <p:nvSpPr>
          <p:cNvPr id="28" name="Oval 27" hidden="1">
            <a:extLst>
              <a:ext uri="{FF2B5EF4-FFF2-40B4-BE49-F238E27FC236}">
                <a16:creationId xmlns:a16="http://schemas.microsoft.com/office/drawing/2014/main" id="{CFDCE6FD-8611-4249-A4E4-A123571AEC1F}"/>
              </a:ext>
            </a:extLst>
          </p:cNvPr>
          <p:cNvSpPr/>
          <p:nvPr/>
        </p:nvSpPr>
        <p:spPr>
          <a:xfrm>
            <a:off x="328961" y="1393903"/>
            <a:ext cx="2129883" cy="21298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E492CF57-F3E3-1171-0A52-64FB345ED836}"/>
              </a:ext>
            </a:extLst>
          </p:cNvPr>
          <p:cNvSpPr>
            <a:spLocks noGrp="1"/>
          </p:cNvSpPr>
          <p:nvPr>
            <p:ph type="title"/>
          </p:nvPr>
        </p:nvSpPr>
        <p:spPr>
          <a:xfrm>
            <a:off x="704850" y="1000124"/>
            <a:ext cx="10324657" cy="1152525"/>
          </a:xfrm>
        </p:spPr>
        <p:txBody>
          <a:bodyPr/>
          <a:lstStyle/>
          <a:p>
            <a:r>
              <a:rPr lang="en-US" sz="2400" b="0" dirty="0">
                <a:effectLst/>
                <a:ea typeface="Calibri" panose="020F0502020204030204" pitchFamily="34" charset="0"/>
              </a:rPr>
              <a:t>This document provides a solid basis for discussion for potential hosts of ITU technical meetings. Figures and technical requirements are indicative and may be subject to change for certain meetings. </a:t>
            </a:r>
            <a:br>
              <a:rPr lang="en-US" sz="2400" b="0" dirty="0">
                <a:effectLst/>
                <a:ea typeface="Calibri" panose="020F0502020204030204" pitchFamily="34" charset="0"/>
              </a:rPr>
            </a:br>
            <a:br>
              <a:rPr lang="en-US" sz="2400" b="0" dirty="0">
                <a:effectLst/>
                <a:ea typeface="Calibri" panose="020F0502020204030204" pitchFamily="34" charset="0"/>
              </a:rPr>
            </a:br>
            <a:r>
              <a:rPr lang="en-US" sz="2400" b="0" dirty="0">
                <a:effectLst/>
                <a:ea typeface="Calibri" panose="020F0502020204030204" pitchFamily="34" charset="0"/>
              </a:rPr>
              <a:t>The delegate numbers provided represent the Study Groups and Working Parties participants for 2019. As the last full pre-COVID-19 year, this represents the baseline currently available and provides a good overview of standard requirements. </a:t>
            </a:r>
            <a:br>
              <a:rPr lang="en-US" sz="2400" b="0" dirty="0">
                <a:effectLst/>
                <a:ea typeface="Calibri" panose="020F0502020204030204" pitchFamily="34" charset="0"/>
              </a:rPr>
            </a:br>
            <a:br>
              <a:rPr lang="en-US" sz="2400" b="0" dirty="0">
                <a:effectLst/>
                <a:ea typeface="Calibri" panose="020F0502020204030204" pitchFamily="34" charset="0"/>
              </a:rPr>
            </a:br>
            <a:r>
              <a:rPr lang="en-US" sz="2400" b="0" dirty="0">
                <a:effectLst/>
                <a:ea typeface="Calibri" panose="020F0502020204030204" pitchFamily="34" charset="0"/>
              </a:rPr>
              <a:t>Meeting participation figures for 2023 will provide a more accurate representation of the current situation. ITU will update this presentation with 2023 figures once fully available.</a:t>
            </a:r>
            <a:br>
              <a:rPr lang="en-GB" sz="2400" b="0" dirty="0">
                <a:effectLst/>
                <a:ea typeface="Calibri" panose="020F0502020204030204" pitchFamily="34" charset="0"/>
              </a:rPr>
            </a:br>
            <a:br>
              <a:rPr lang="en-US" sz="2400" b="0" dirty="0"/>
            </a:br>
            <a:endParaRPr lang="en-GB" sz="2400" b="0" dirty="0"/>
          </a:p>
        </p:txBody>
      </p:sp>
    </p:spTree>
    <p:extLst>
      <p:ext uri="{BB962C8B-B14F-4D97-AF65-F5344CB8AC3E}">
        <p14:creationId xmlns:p14="http://schemas.microsoft.com/office/powerpoint/2010/main" val="92262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940A3-FA65-4128-95C7-CA7E71EBDA6D}"/>
              </a:ext>
            </a:extLst>
          </p:cNvPr>
          <p:cNvSpPr>
            <a:spLocks noGrp="1"/>
          </p:cNvSpPr>
          <p:nvPr>
            <p:ph type="title"/>
          </p:nvPr>
        </p:nvSpPr>
        <p:spPr>
          <a:xfrm>
            <a:off x="716483" y="758337"/>
            <a:ext cx="10619732" cy="635902"/>
          </a:xfrm>
        </p:spPr>
        <p:txBody>
          <a:bodyPr/>
          <a:lstStyle/>
          <a:p>
            <a:r>
              <a:rPr lang="en-US" sz="2400" dirty="0"/>
              <a:t>Number of delegates per ITU-R Study Group (SG) &amp; Working Party (WP)</a:t>
            </a:r>
            <a:br>
              <a:rPr lang="en-US" sz="2400" dirty="0"/>
            </a:br>
            <a:r>
              <a:rPr lang="en-US" sz="2400" i="1" dirty="0"/>
              <a:t>2019 figures</a:t>
            </a:r>
          </a:p>
        </p:txBody>
      </p:sp>
      <p:sp>
        <p:nvSpPr>
          <p:cNvPr id="11" name="Text Placeholder 10">
            <a:extLst>
              <a:ext uri="{FF2B5EF4-FFF2-40B4-BE49-F238E27FC236}">
                <a16:creationId xmlns:a16="http://schemas.microsoft.com/office/drawing/2014/main" id="{44576A79-2FC4-4F41-8FC5-B291DC263451}"/>
              </a:ext>
            </a:extLst>
          </p:cNvPr>
          <p:cNvSpPr>
            <a:spLocks noGrp="1"/>
          </p:cNvSpPr>
          <p:nvPr>
            <p:ph type="body" sz="quarter" idx="10"/>
          </p:nvPr>
        </p:nvSpPr>
        <p:spPr/>
        <p:txBody>
          <a:bodyPr/>
          <a:lstStyle/>
          <a:p>
            <a:r>
              <a:rPr lang="en-US" dirty="0"/>
              <a:t>BR specifications</a:t>
            </a:r>
          </a:p>
        </p:txBody>
      </p:sp>
      <p:sp>
        <p:nvSpPr>
          <p:cNvPr id="28" name="Oval 27" hidden="1">
            <a:extLst>
              <a:ext uri="{FF2B5EF4-FFF2-40B4-BE49-F238E27FC236}">
                <a16:creationId xmlns:a16="http://schemas.microsoft.com/office/drawing/2014/main" id="{CFDCE6FD-8611-4249-A4E4-A123571AEC1F}"/>
              </a:ext>
            </a:extLst>
          </p:cNvPr>
          <p:cNvSpPr/>
          <p:nvPr/>
        </p:nvSpPr>
        <p:spPr>
          <a:xfrm>
            <a:off x="328961" y="1393903"/>
            <a:ext cx="2129883" cy="21298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Graphique 5">
            <a:extLst>
              <a:ext uri="{FF2B5EF4-FFF2-40B4-BE49-F238E27FC236}">
                <a16:creationId xmlns:a16="http://schemas.microsoft.com/office/drawing/2014/main" id="{F5856F15-2223-3D4A-8790-84BA0347DE69}"/>
              </a:ext>
            </a:extLst>
          </p:cNvPr>
          <p:cNvGraphicFramePr>
            <a:graphicFrameLocks/>
          </p:cNvGraphicFramePr>
          <p:nvPr>
            <p:extLst>
              <p:ext uri="{D42A27DB-BD31-4B8C-83A1-F6EECF244321}">
                <p14:modId xmlns:p14="http://schemas.microsoft.com/office/powerpoint/2010/main" val="1265644958"/>
              </p:ext>
            </p:extLst>
          </p:nvPr>
        </p:nvGraphicFramePr>
        <p:xfrm>
          <a:off x="716483" y="1542523"/>
          <a:ext cx="9421430" cy="49072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84128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51E7F59-EFAF-497F-9856-52BC7460D44D}"/>
              </a:ext>
            </a:extLst>
          </p:cNvPr>
          <p:cNvSpPr>
            <a:spLocks noGrp="1"/>
          </p:cNvSpPr>
          <p:nvPr>
            <p:ph type="body" sz="quarter" idx="10"/>
          </p:nvPr>
        </p:nvSpPr>
        <p:spPr/>
        <p:txBody>
          <a:bodyPr/>
          <a:lstStyle/>
          <a:p>
            <a:r>
              <a:rPr lang="en-US" dirty="0"/>
              <a:t>BR specifications</a:t>
            </a:r>
          </a:p>
        </p:txBody>
      </p:sp>
      <p:sp>
        <p:nvSpPr>
          <p:cNvPr id="8" name="Title 1">
            <a:extLst>
              <a:ext uri="{FF2B5EF4-FFF2-40B4-BE49-F238E27FC236}">
                <a16:creationId xmlns:a16="http://schemas.microsoft.com/office/drawing/2014/main" id="{3EFA6E0B-7030-F749-BB23-00A2CFF9292E}"/>
              </a:ext>
            </a:extLst>
          </p:cNvPr>
          <p:cNvSpPr txBox="1">
            <a:spLocks/>
          </p:cNvSpPr>
          <p:nvPr/>
        </p:nvSpPr>
        <p:spPr>
          <a:xfrm>
            <a:off x="716483" y="754221"/>
            <a:ext cx="10313024" cy="63590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sz="2400" dirty="0"/>
              <a:t>Table 1a: Requirements per ITU-R Working Party (WP) and Task Group (TG) meeting</a:t>
            </a:r>
          </a:p>
        </p:txBody>
      </p:sp>
      <p:graphicFrame>
        <p:nvGraphicFramePr>
          <p:cNvPr id="6" name="Table 1">
            <a:extLst>
              <a:ext uri="{FF2B5EF4-FFF2-40B4-BE49-F238E27FC236}">
                <a16:creationId xmlns:a16="http://schemas.microsoft.com/office/drawing/2014/main" id="{83C3D430-0701-194A-9B9E-D29B9AC0FFC3}"/>
              </a:ext>
            </a:extLst>
          </p:cNvPr>
          <p:cNvGraphicFramePr>
            <a:graphicFrameLocks noGrp="1" noChangeAspect="1"/>
          </p:cNvGraphicFramePr>
          <p:nvPr>
            <p:extLst>
              <p:ext uri="{D42A27DB-BD31-4B8C-83A1-F6EECF244321}">
                <p14:modId xmlns:p14="http://schemas.microsoft.com/office/powerpoint/2010/main" val="1465188673"/>
              </p:ext>
            </p:extLst>
          </p:nvPr>
        </p:nvGraphicFramePr>
        <p:xfrm>
          <a:off x="724277" y="1698480"/>
          <a:ext cx="10317040" cy="3319778"/>
        </p:xfrm>
        <a:graphic>
          <a:graphicData uri="http://schemas.openxmlformats.org/drawingml/2006/table">
            <a:tbl>
              <a:tblPr firstRow="1" bandRow="1">
                <a:tableStyleId>{69012ECD-51FC-41F1-AA8D-1B2483CD663E}</a:tableStyleId>
              </a:tblPr>
              <a:tblGrid>
                <a:gridCol w="750658">
                  <a:extLst>
                    <a:ext uri="{9D8B030D-6E8A-4147-A177-3AD203B41FA5}">
                      <a16:colId xmlns:a16="http://schemas.microsoft.com/office/drawing/2014/main" val="20000"/>
                    </a:ext>
                  </a:extLst>
                </a:gridCol>
                <a:gridCol w="1118321">
                  <a:extLst>
                    <a:ext uri="{9D8B030D-6E8A-4147-A177-3AD203B41FA5}">
                      <a16:colId xmlns:a16="http://schemas.microsoft.com/office/drawing/2014/main" val="20001"/>
                    </a:ext>
                  </a:extLst>
                </a:gridCol>
                <a:gridCol w="1228773">
                  <a:extLst>
                    <a:ext uri="{9D8B030D-6E8A-4147-A177-3AD203B41FA5}">
                      <a16:colId xmlns:a16="http://schemas.microsoft.com/office/drawing/2014/main" val="20002"/>
                    </a:ext>
                  </a:extLst>
                </a:gridCol>
                <a:gridCol w="1233280">
                  <a:extLst>
                    <a:ext uri="{9D8B030D-6E8A-4147-A177-3AD203B41FA5}">
                      <a16:colId xmlns:a16="http://schemas.microsoft.com/office/drawing/2014/main" val="20003"/>
                    </a:ext>
                  </a:extLst>
                </a:gridCol>
                <a:gridCol w="2153565">
                  <a:extLst>
                    <a:ext uri="{9D8B030D-6E8A-4147-A177-3AD203B41FA5}">
                      <a16:colId xmlns:a16="http://schemas.microsoft.com/office/drawing/2014/main" val="20004"/>
                    </a:ext>
                  </a:extLst>
                </a:gridCol>
                <a:gridCol w="1456409">
                  <a:extLst>
                    <a:ext uri="{9D8B030D-6E8A-4147-A177-3AD203B41FA5}">
                      <a16:colId xmlns:a16="http://schemas.microsoft.com/office/drawing/2014/main" val="20005"/>
                    </a:ext>
                  </a:extLst>
                </a:gridCol>
                <a:gridCol w="1192696">
                  <a:extLst>
                    <a:ext uri="{9D8B030D-6E8A-4147-A177-3AD203B41FA5}">
                      <a16:colId xmlns:a16="http://schemas.microsoft.com/office/drawing/2014/main" val="20006"/>
                    </a:ext>
                  </a:extLst>
                </a:gridCol>
                <a:gridCol w="1183338">
                  <a:extLst>
                    <a:ext uri="{9D8B030D-6E8A-4147-A177-3AD203B41FA5}">
                      <a16:colId xmlns:a16="http://schemas.microsoft.com/office/drawing/2014/main" val="20007"/>
                    </a:ext>
                  </a:extLst>
                </a:gridCol>
              </a:tblGrid>
              <a:tr h="542887">
                <a:tc>
                  <a:txBody>
                    <a:bodyPr/>
                    <a:lstStyle/>
                    <a:p>
                      <a:pPr algn="ctr"/>
                      <a:r>
                        <a:rPr lang="en-US" sz="1000" b="1" i="0" kern="1200" dirty="0">
                          <a:solidFill>
                            <a:schemeClr val="bg1"/>
                          </a:solidFill>
                          <a:latin typeface="Arial" panose="020B0604020202020204" pitchFamily="34" charset="0"/>
                          <a:ea typeface="Lato Light" charset="0"/>
                          <a:cs typeface="Lato Light" charset="0"/>
                        </a:rPr>
                        <a:t>GROUP </a:t>
                      </a:r>
                      <a:r>
                        <a:rPr lang="en-US" sz="1000" b="1" i="0" kern="1200" baseline="30000" dirty="0">
                          <a:solidFill>
                            <a:schemeClr val="bg1"/>
                          </a:solidFill>
                          <a:latin typeface="Arial" panose="020B0604020202020204" pitchFamily="34" charset="0"/>
                          <a:ea typeface="Lato Light" charset="0"/>
                          <a:cs typeface="Lato Light" charset="0"/>
                        </a:rPr>
                        <a:t>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kern="1200" dirty="0">
                          <a:solidFill>
                            <a:schemeClr val="bg1"/>
                          </a:solidFill>
                          <a:latin typeface="Arial" panose="020B0604020202020204" pitchFamily="34" charset="0"/>
                          <a:ea typeface="Lato Light" charset="0"/>
                          <a:cs typeface="Lato Light" charset="0"/>
                        </a:rPr>
                        <a:t>OCCURRENCE</a:t>
                      </a:r>
                      <a:endParaRPr lang="en-US" sz="1000" b="1" i="0" kern="1200" noProof="0" dirty="0">
                        <a:solidFill>
                          <a:schemeClr val="bg1"/>
                        </a:solidFill>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NUMBER OF</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DAYS PER MEETING </a:t>
                      </a:r>
                      <a:r>
                        <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rPr>
                        <a:t>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INTERPRETATION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ROOM</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CAPACITY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IS SERVICES</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(including 300Mbps)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ITU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LOCAL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3422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8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2 x 100, 1 x 50, 1 x 10,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3</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9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140, 4 x 50, 2 x 30, 1 x 10,</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5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4</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13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320, 2 x 150, 2 x 50, 1 x 30,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10, 4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8</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5380343"/>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5</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12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280, 4 x 100, 1 x 70, 3 x 30,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10, 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9</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26430519"/>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 5D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3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220, 1 x 150, 1 x 100, 1 x 50,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30, 1 x 10, 2 x chairman’s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6919101"/>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9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120, 1 x 100, 2 x 50, 2 x 30,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10, 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50203361"/>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TG 6/1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180, 1 x 150, 1 x 100, 1 x 30,</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10, 2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1322077"/>
                  </a:ext>
                </a:extLst>
              </a:tr>
              <a:tr h="347161">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WPs 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Not required</a:t>
                      </a:r>
                    </a:p>
                    <a:p>
                      <a:pPr marL="0" marR="0" lvl="0" indent="0" algn="ctr" defTabSz="1828403"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120, 1 x 100,1 x 50, 1 x 30,</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10, 5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22285136"/>
                  </a:ext>
                </a:extLst>
              </a:tr>
            </a:tbl>
          </a:graphicData>
        </a:graphic>
      </p:graphicFrame>
      <p:sp>
        <p:nvSpPr>
          <p:cNvPr id="9" name="TextBox 6">
            <a:extLst>
              <a:ext uri="{FF2B5EF4-FFF2-40B4-BE49-F238E27FC236}">
                <a16:creationId xmlns:a16="http://schemas.microsoft.com/office/drawing/2014/main" id="{415E3DC1-E8DA-8F4A-900A-F343E0270ACF}"/>
              </a:ext>
            </a:extLst>
          </p:cNvPr>
          <p:cNvSpPr txBox="1"/>
          <p:nvPr/>
        </p:nvSpPr>
        <p:spPr>
          <a:xfrm>
            <a:off x="738772" y="5115389"/>
            <a:ext cx="6984201" cy="738664"/>
          </a:xfrm>
          <a:prstGeom prst="rect">
            <a:avLst/>
          </a:prstGeom>
          <a:noFill/>
        </p:spPr>
        <p:txBody>
          <a:bodyPr wrap="square" rtlCol="0">
            <a:spAutoFit/>
          </a:bodyPr>
          <a:lstStyle/>
          <a:p>
            <a:r>
              <a:rPr lang="en-US" sz="1050" dirty="0">
                <a:solidFill>
                  <a:schemeClr val="bg2">
                    <a:lumMod val="75000"/>
                  </a:schemeClr>
                </a:solidFill>
                <a:latin typeface="Arial" panose="020B0604020202020204" pitchFamily="34" charset="0"/>
                <a:cs typeface="Arial" panose="020B0604020202020204" pitchFamily="34" charset="0"/>
              </a:rPr>
              <a:t>1 Working Party meetings are scheduled in parallel but may not take up the same number of days </a:t>
            </a:r>
          </a:p>
          <a:p>
            <a:endParaRPr lang="en-US" sz="1050" dirty="0">
              <a:solidFill>
                <a:schemeClr val="bg2">
                  <a:lumMod val="75000"/>
                </a:schemeClr>
              </a:solidFill>
              <a:latin typeface="Arial" panose="020B0604020202020204" pitchFamily="34" charset="0"/>
              <a:cs typeface="Arial" panose="020B0604020202020204" pitchFamily="34" charset="0"/>
            </a:endParaRPr>
          </a:p>
          <a:p>
            <a:r>
              <a:rPr lang="en-US" sz="1050" dirty="0">
                <a:solidFill>
                  <a:schemeClr val="bg2">
                    <a:lumMod val="75000"/>
                  </a:schemeClr>
                </a:solidFill>
                <a:latin typeface="Arial" panose="020B0604020202020204" pitchFamily="34" charset="0"/>
                <a:cs typeface="Arial" panose="020B0604020202020204" pitchFamily="34" charset="0"/>
              </a:rPr>
              <a:t>2 Number of meeting days does not include weekend days</a:t>
            </a:r>
          </a:p>
          <a:p>
            <a:endParaRPr lang="en-US" sz="1050" dirty="0">
              <a:solidFill>
                <a:schemeClr val="bg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8259166"/>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51E7F59-EFAF-497F-9856-52BC7460D44D}"/>
              </a:ext>
            </a:extLst>
          </p:cNvPr>
          <p:cNvSpPr>
            <a:spLocks noGrp="1"/>
          </p:cNvSpPr>
          <p:nvPr>
            <p:ph type="body" sz="quarter" idx="10"/>
          </p:nvPr>
        </p:nvSpPr>
        <p:spPr/>
        <p:txBody>
          <a:bodyPr/>
          <a:lstStyle/>
          <a:p>
            <a:r>
              <a:rPr lang="en-US" dirty="0"/>
              <a:t>BR specifications</a:t>
            </a:r>
          </a:p>
        </p:txBody>
      </p:sp>
      <p:sp>
        <p:nvSpPr>
          <p:cNvPr id="8" name="Title 1">
            <a:extLst>
              <a:ext uri="{FF2B5EF4-FFF2-40B4-BE49-F238E27FC236}">
                <a16:creationId xmlns:a16="http://schemas.microsoft.com/office/drawing/2014/main" id="{3EFA6E0B-7030-F749-BB23-00A2CFF9292E}"/>
              </a:ext>
            </a:extLst>
          </p:cNvPr>
          <p:cNvSpPr txBox="1">
            <a:spLocks/>
          </p:cNvSpPr>
          <p:nvPr/>
        </p:nvSpPr>
        <p:spPr>
          <a:xfrm>
            <a:off x="716483" y="754221"/>
            <a:ext cx="10511498" cy="63590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sz="2400" dirty="0"/>
              <a:t>Table 1b: Requirements per ITU-R Group (SG) meeting</a:t>
            </a:r>
          </a:p>
        </p:txBody>
      </p:sp>
      <p:graphicFrame>
        <p:nvGraphicFramePr>
          <p:cNvPr id="6" name="Table 1">
            <a:extLst>
              <a:ext uri="{FF2B5EF4-FFF2-40B4-BE49-F238E27FC236}">
                <a16:creationId xmlns:a16="http://schemas.microsoft.com/office/drawing/2014/main" id="{83C3D430-0701-194A-9B9E-D29B9AC0FFC3}"/>
              </a:ext>
            </a:extLst>
          </p:cNvPr>
          <p:cNvGraphicFramePr>
            <a:graphicFrameLocks noGrp="1" noChangeAspect="1"/>
          </p:cNvGraphicFramePr>
          <p:nvPr>
            <p:extLst>
              <p:ext uri="{D42A27DB-BD31-4B8C-83A1-F6EECF244321}">
                <p14:modId xmlns:p14="http://schemas.microsoft.com/office/powerpoint/2010/main" val="1411756622"/>
              </p:ext>
            </p:extLst>
          </p:nvPr>
        </p:nvGraphicFramePr>
        <p:xfrm>
          <a:off x="716483" y="1699049"/>
          <a:ext cx="10324834" cy="2603460"/>
        </p:xfrm>
        <a:graphic>
          <a:graphicData uri="http://schemas.openxmlformats.org/drawingml/2006/table">
            <a:tbl>
              <a:tblPr firstRow="1" bandRow="1">
                <a:tableStyleId>{69012ECD-51FC-41F1-AA8D-1B2483CD663E}</a:tableStyleId>
              </a:tblPr>
              <a:tblGrid>
                <a:gridCol w="758452">
                  <a:extLst>
                    <a:ext uri="{9D8B030D-6E8A-4147-A177-3AD203B41FA5}">
                      <a16:colId xmlns:a16="http://schemas.microsoft.com/office/drawing/2014/main" val="20000"/>
                    </a:ext>
                  </a:extLst>
                </a:gridCol>
                <a:gridCol w="1118321">
                  <a:extLst>
                    <a:ext uri="{9D8B030D-6E8A-4147-A177-3AD203B41FA5}">
                      <a16:colId xmlns:a16="http://schemas.microsoft.com/office/drawing/2014/main" val="20001"/>
                    </a:ext>
                  </a:extLst>
                </a:gridCol>
                <a:gridCol w="1228773">
                  <a:extLst>
                    <a:ext uri="{9D8B030D-6E8A-4147-A177-3AD203B41FA5}">
                      <a16:colId xmlns:a16="http://schemas.microsoft.com/office/drawing/2014/main" val="20002"/>
                    </a:ext>
                  </a:extLst>
                </a:gridCol>
                <a:gridCol w="1417881">
                  <a:extLst>
                    <a:ext uri="{9D8B030D-6E8A-4147-A177-3AD203B41FA5}">
                      <a16:colId xmlns:a16="http://schemas.microsoft.com/office/drawing/2014/main" val="20003"/>
                    </a:ext>
                  </a:extLst>
                </a:gridCol>
                <a:gridCol w="1931855">
                  <a:extLst>
                    <a:ext uri="{9D8B030D-6E8A-4147-A177-3AD203B41FA5}">
                      <a16:colId xmlns:a16="http://schemas.microsoft.com/office/drawing/2014/main" val="20004"/>
                    </a:ext>
                  </a:extLst>
                </a:gridCol>
                <a:gridCol w="1493518">
                  <a:extLst>
                    <a:ext uri="{9D8B030D-6E8A-4147-A177-3AD203B41FA5}">
                      <a16:colId xmlns:a16="http://schemas.microsoft.com/office/drawing/2014/main" val="20005"/>
                    </a:ext>
                  </a:extLst>
                </a:gridCol>
                <a:gridCol w="1192696">
                  <a:extLst>
                    <a:ext uri="{9D8B030D-6E8A-4147-A177-3AD203B41FA5}">
                      <a16:colId xmlns:a16="http://schemas.microsoft.com/office/drawing/2014/main" val="20006"/>
                    </a:ext>
                  </a:extLst>
                </a:gridCol>
                <a:gridCol w="1183338">
                  <a:extLst>
                    <a:ext uri="{9D8B030D-6E8A-4147-A177-3AD203B41FA5}">
                      <a16:colId xmlns:a16="http://schemas.microsoft.com/office/drawing/2014/main" val="20007"/>
                    </a:ext>
                  </a:extLst>
                </a:gridCol>
              </a:tblGrid>
              <a:tr h="522876">
                <a:tc>
                  <a:txBody>
                    <a:bodyPr/>
                    <a:lstStyle/>
                    <a:p>
                      <a:pPr algn="ctr"/>
                      <a:r>
                        <a:rPr lang="en-US" sz="1000" b="1" i="0" kern="1200" dirty="0">
                          <a:solidFill>
                            <a:schemeClr val="bg1"/>
                          </a:solidFill>
                          <a:latin typeface="Arial" panose="020B0604020202020204" pitchFamily="34" charset="0"/>
                          <a:ea typeface="Lato Light" charset="0"/>
                          <a:cs typeface="Lato Light" charset="0"/>
                        </a:rPr>
                        <a:t>GROUP</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dirty="0">
                          <a:latin typeface="Arial" panose="020B0604020202020204" pitchFamily="34" charset="0"/>
                          <a:ea typeface="Lato Light" charset="0"/>
                          <a:cs typeface="Lato Light" charset="0"/>
                        </a:rPr>
                        <a:t>OCCURRENCE </a:t>
                      </a:r>
                      <a:r>
                        <a:rPr lang="en-US" sz="1000" b="1" i="0" baseline="30000" dirty="0">
                          <a:latin typeface="Arial" panose="020B0604020202020204" pitchFamily="34" charset="0"/>
                          <a:ea typeface="Lato Light" charset="0"/>
                          <a:cs typeface="Lato Light" charset="0"/>
                        </a:rPr>
                        <a:t>1</a:t>
                      </a:r>
                      <a:endPar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NUMBER OF</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DAYS PER MEETING </a:t>
                      </a:r>
                      <a:r>
                        <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rPr>
                        <a:t>2</a:t>
                      </a: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 </a:t>
                      </a:r>
                      <a:endPar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INTERPRETATION</a:t>
                      </a:r>
                      <a:endParaRPr kumimoji="0" lang="en-US" sz="1000" b="1" i="0" u="none" strike="noStrike" kern="1200" cap="none" spc="0" normalizeH="0" baseline="30000" noProof="0" dirty="0">
                        <a:ln>
                          <a:noFill/>
                        </a:ln>
                        <a:solidFill>
                          <a:srgbClr val="F0F0F0"/>
                        </a:solidFill>
                        <a:effectLst/>
                        <a:uLnTx/>
                        <a:uFillTx/>
                        <a:latin typeface="Arial" panose="020B0604020202020204" pitchFamily="34"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ROOM</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CAPACITY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IS SERVICES</a:t>
                      </a:r>
                      <a:b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b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(including 300Mbps)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ITU STAFF </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0F0F0"/>
                          </a:solidFill>
                          <a:effectLst/>
                          <a:uLnTx/>
                          <a:uFillTx/>
                          <a:latin typeface="Arial" panose="020B0604020202020204" pitchFamily="34" charset="0"/>
                          <a:ea typeface="Lato Light" charset="0"/>
                          <a:cs typeface="Lato Light" charset="0"/>
                        </a:rPr>
                        <a:t>LOCAL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day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150, 1 x 10,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3</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day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100, 1 x 10, </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5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4</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1 x 10,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8</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95380343"/>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5</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200, 1 x 10,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9</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26430519"/>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day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120, 1 x 10,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4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250203361"/>
                  </a:ext>
                </a:extLst>
              </a:tr>
              <a:tr h="338596">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chemeClr val="tx1"/>
                          </a:solidFill>
                          <a:effectLst/>
                          <a:uLnTx/>
                          <a:uFillTx/>
                          <a:latin typeface="Arial" panose="020B0604020202020204" pitchFamily="34" charset="0"/>
                          <a:ea typeface="Lato Light" charset="0"/>
                          <a:cs typeface="Lato Light" charset="0"/>
                        </a:rPr>
                        <a:t>SG 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day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6 languages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 x 120, 1 x 10, </a:t>
                      </a:r>
                      <a:b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b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5 x Chair offices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Remote, Projection, Captioning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7</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(+14 interpreters)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panose="020B0604020202020204" pitchFamily="34" charset="0"/>
                          <a:ea typeface="Lato Light" charset="0"/>
                          <a:cs typeface="Lato Light" charset="0"/>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22285136"/>
                  </a:ext>
                </a:extLst>
              </a:tr>
            </a:tbl>
          </a:graphicData>
        </a:graphic>
      </p:graphicFrame>
      <p:sp>
        <p:nvSpPr>
          <p:cNvPr id="10" name="TextBox 6">
            <a:extLst>
              <a:ext uri="{FF2B5EF4-FFF2-40B4-BE49-F238E27FC236}">
                <a16:creationId xmlns:a16="http://schemas.microsoft.com/office/drawing/2014/main" id="{6CB42024-7D82-AA4D-A114-4E97CC1A92A5}"/>
              </a:ext>
            </a:extLst>
          </p:cNvPr>
          <p:cNvSpPr txBox="1"/>
          <p:nvPr/>
        </p:nvSpPr>
        <p:spPr>
          <a:xfrm>
            <a:off x="738772" y="4423972"/>
            <a:ext cx="6984201" cy="900246"/>
          </a:xfrm>
          <a:prstGeom prst="rect">
            <a:avLst/>
          </a:prstGeom>
          <a:noFill/>
        </p:spPr>
        <p:txBody>
          <a:bodyPr wrap="square" rtlCol="0">
            <a:spAutoFit/>
          </a:bodyPr>
          <a:lstStyle/>
          <a:p>
            <a:r>
              <a:rPr lang="en-US" sz="1050" baseline="30000" dirty="0">
                <a:solidFill>
                  <a:schemeClr val="bg2">
                    <a:lumMod val="75000"/>
                  </a:schemeClr>
                </a:solidFill>
                <a:latin typeface="Arial" panose="020B0604020202020204" pitchFamily="34" charset="0"/>
                <a:cs typeface="Arial" panose="020B0604020202020204" pitchFamily="34" charset="0"/>
              </a:rPr>
              <a:t>1</a:t>
            </a:r>
            <a:r>
              <a:rPr lang="en-US" sz="1050" dirty="0">
                <a:solidFill>
                  <a:schemeClr val="bg2">
                    <a:lumMod val="75000"/>
                  </a:schemeClr>
                </a:solidFill>
                <a:latin typeface="Arial" panose="020B0604020202020204" pitchFamily="34" charset="0"/>
                <a:cs typeface="Arial" panose="020B0604020202020204" pitchFamily="34" charset="0"/>
              </a:rPr>
              <a:t> Study Group meetings are scheduled before or after the meetings of the related working parties</a:t>
            </a:r>
            <a:br>
              <a:rPr lang="en-US" sz="1050" dirty="0">
                <a:solidFill>
                  <a:schemeClr val="bg2">
                    <a:lumMod val="75000"/>
                  </a:schemeClr>
                </a:solidFill>
                <a:latin typeface="Arial" panose="020B0604020202020204" pitchFamily="34" charset="0"/>
                <a:cs typeface="Arial" panose="020B0604020202020204" pitchFamily="34" charset="0"/>
              </a:rPr>
            </a:br>
            <a:r>
              <a:rPr lang="en-US" sz="1050" dirty="0">
                <a:solidFill>
                  <a:schemeClr val="bg2">
                    <a:lumMod val="75000"/>
                  </a:schemeClr>
                </a:solidFill>
                <a:latin typeface="Arial" panose="020B0604020202020204" pitchFamily="34" charset="0"/>
                <a:cs typeface="Arial" panose="020B0604020202020204" pitchFamily="34" charset="0"/>
              </a:rPr>
              <a:t> </a:t>
            </a:r>
          </a:p>
          <a:p>
            <a:r>
              <a:rPr lang="en-US" sz="1050" baseline="30000" dirty="0">
                <a:solidFill>
                  <a:schemeClr val="bg2">
                    <a:lumMod val="75000"/>
                  </a:schemeClr>
                </a:solidFill>
                <a:latin typeface="Arial" panose="020B0604020202020204" pitchFamily="34" charset="0"/>
                <a:cs typeface="Arial" panose="020B0604020202020204" pitchFamily="34" charset="0"/>
              </a:rPr>
              <a:t>2</a:t>
            </a:r>
            <a:r>
              <a:rPr lang="en-US" sz="1050" dirty="0">
                <a:solidFill>
                  <a:schemeClr val="bg2">
                    <a:lumMod val="75000"/>
                  </a:schemeClr>
                </a:solidFill>
                <a:latin typeface="Arial" panose="020B0604020202020204" pitchFamily="34" charset="0"/>
                <a:cs typeface="Arial" panose="020B0604020202020204" pitchFamily="34" charset="0"/>
              </a:rPr>
              <a:t> Number of meeting hours per day:  6 hours (2 x 3-hour session)</a:t>
            </a:r>
          </a:p>
          <a:p>
            <a:endParaRPr lang="en-US" sz="1050" dirty="0">
              <a:solidFill>
                <a:schemeClr val="bg2">
                  <a:lumMod val="75000"/>
                </a:schemeClr>
              </a:solidFill>
              <a:latin typeface="Arial" panose="020B0604020202020204" pitchFamily="34" charset="0"/>
              <a:cs typeface="Arial" panose="020B0604020202020204" pitchFamily="34" charset="0"/>
            </a:endParaRPr>
          </a:p>
          <a:p>
            <a:endParaRPr lang="en-US" sz="1050" dirty="0">
              <a:solidFill>
                <a:schemeClr val="bg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841981"/>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297070CF-F287-40C5-57A0-A2457CACF550}"/>
              </a:ext>
            </a:extLst>
          </p:cNvPr>
          <p:cNvGraphicFramePr/>
          <p:nvPr>
            <p:extLst>
              <p:ext uri="{D42A27DB-BD31-4B8C-83A1-F6EECF244321}">
                <p14:modId xmlns:p14="http://schemas.microsoft.com/office/powerpoint/2010/main" val="1469008744"/>
              </p:ext>
            </p:extLst>
          </p:nvPr>
        </p:nvGraphicFramePr>
        <p:xfrm>
          <a:off x="688675" y="1598554"/>
          <a:ext cx="9391759" cy="4659027"/>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056DDD07-DC3E-E591-1D22-458709BC8AF6}"/>
              </a:ext>
            </a:extLst>
          </p:cNvPr>
          <p:cNvSpPr txBox="1"/>
          <p:nvPr/>
        </p:nvSpPr>
        <p:spPr>
          <a:xfrm>
            <a:off x="688675" y="731799"/>
            <a:ext cx="9887518" cy="757130"/>
          </a:xfrm>
          <a:prstGeom prst="rect">
            <a:avLst/>
          </a:prstGeom>
          <a:noFill/>
        </p:spPr>
        <p:txBody>
          <a:bodyPr wrap="square" rtlCol="0">
            <a:spAutoFit/>
          </a:bodyPr>
          <a:lstStyle/>
          <a:p>
            <a:pPr>
              <a:lnSpc>
                <a:spcPct val="90000"/>
              </a:lnSpc>
            </a:pPr>
            <a:r>
              <a:rPr lang="en-US" sz="2400" b="1" dirty="0">
                <a:latin typeface="Arial" panose="020B0604020202020204" pitchFamily="34" charset="0"/>
                <a:cs typeface="Arial" panose="020B0604020202020204" pitchFamily="34" charset="0"/>
              </a:rPr>
              <a:t>Number of delegates per respective ITU-T Study Group meeting -  </a:t>
            </a:r>
            <a:r>
              <a:rPr lang="en-US" sz="2400" b="1" i="1" dirty="0">
                <a:latin typeface="Arial" panose="020B0604020202020204" pitchFamily="34" charset="0"/>
                <a:cs typeface="Arial" panose="020B0604020202020204" pitchFamily="34" charset="0"/>
              </a:rPr>
              <a:t>2019 figures</a:t>
            </a:r>
            <a:endParaRPr lang="en-GB" sz="2400" b="1" i="1" dirty="0">
              <a:latin typeface="Arial" panose="020B0604020202020204" pitchFamily="34" charset="0"/>
              <a:cs typeface="Arial" panose="020B0604020202020204" pitchFamily="34" charset="0"/>
            </a:endParaRPr>
          </a:p>
        </p:txBody>
      </p:sp>
      <p:sp>
        <p:nvSpPr>
          <p:cNvPr id="2" name="Text Placeholder 10">
            <a:extLst>
              <a:ext uri="{FF2B5EF4-FFF2-40B4-BE49-F238E27FC236}">
                <a16:creationId xmlns:a16="http://schemas.microsoft.com/office/drawing/2014/main" id="{7CDBE192-7208-345D-3100-709902D4E4B6}"/>
              </a:ext>
            </a:extLst>
          </p:cNvPr>
          <p:cNvSpPr txBox="1">
            <a:spLocks/>
          </p:cNvSpPr>
          <p:nvPr/>
        </p:nvSpPr>
        <p:spPr>
          <a:xfrm>
            <a:off x="614783" y="313371"/>
            <a:ext cx="4554538" cy="308803"/>
          </a:xfr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a:solidFill>
                  <a:schemeClr val="bg1">
                    <a:lumMod val="65000"/>
                  </a:schemeClr>
                </a:solidFill>
              </a:rPr>
              <a:t>TSB</a:t>
            </a:r>
            <a:r>
              <a:rPr lang="en-US" dirty="0">
                <a:solidFill>
                  <a:schemeClr val="bg1">
                    <a:lumMod val="65000"/>
                  </a:schemeClr>
                </a:solidFill>
              </a:rPr>
              <a:t> </a:t>
            </a:r>
            <a:r>
              <a:rPr lang="en-US" sz="1600" dirty="0">
                <a:solidFill>
                  <a:schemeClr val="bg1">
                    <a:lumMod val="65000"/>
                  </a:schemeClr>
                </a:solidFill>
              </a:rPr>
              <a:t>specifications</a:t>
            </a:r>
          </a:p>
        </p:txBody>
      </p:sp>
    </p:spTree>
    <p:extLst>
      <p:ext uri="{BB962C8B-B14F-4D97-AF65-F5344CB8AC3E}">
        <p14:creationId xmlns:p14="http://schemas.microsoft.com/office/powerpoint/2010/main" val="1989791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1288037" y="1857328"/>
            <a:ext cx="9581896" cy="38498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900"/>
          </a:p>
        </p:txBody>
      </p:sp>
      <p:graphicFrame>
        <p:nvGraphicFramePr>
          <p:cNvPr id="81" name="Table 1"/>
          <p:cNvGraphicFramePr>
            <a:graphicFrameLocks noGrp="1" noChangeAspect="1"/>
          </p:cNvGraphicFramePr>
          <p:nvPr/>
        </p:nvGraphicFramePr>
        <p:xfrm>
          <a:off x="593444" y="1200613"/>
          <a:ext cx="10971082" cy="5558928"/>
        </p:xfrm>
        <a:graphic>
          <a:graphicData uri="http://schemas.openxmlformats.org/drawingml/2006/table">
            <a:tbl>
              <a:tblPr firstRow="1" bandRow="1">
                <a:tableStyleId>{69012ECD-51FC-41F1-AA8D-1B2483CD663E}</a:tableStyleId>
              </a:tblPr>
              <a:tblGrid>
                <a:gridCol w="741406">
                  <a:extLst>
                    <a:ext uri="{9D8B030D-6E8A-4147-A177-3AD203B41FA5}">
                      <a16:colId xmlns:a16="http://schemas.microsoft.com/office/drawing/2014/main" val="20000"/>
                    </a:ext>
                  </a:extLst>
                </a:gridCol>
                <a:gridCol w="1086133">
                  <a:extLst>
                    <a:ext uri="{9D8B030D-6E8A-4147-A177-3AD203B41FA5}">
                      <a16:colId xmlns:a16="http://schemas.microsoft.com/office/drawing/2014/main" val="20001"/>
                    </a:ext>
                  </a:extLst>
                </a:gridCol>
                <a:gridCol w="1258611">
                  <a:extLst>
                    <a:ext uri="{9D8B030D-6E8A-4147-A177-3AD203B41FA5}">
                      <a16:colId xmlns:a16="http://schemas.microsoft.com/office/drawing/2014/main" val="20002"/>
                    </a:ext>
                  </a:extLst>
                </a:gridCol>
                <a:gridCol w="1459698">
                  <a:extLst>
                    <a:ext uri="{9D8B030D-6E8A-4147-A177-3AD203B41FA5}">
                      <a16:colId xmlns:a16="http://schemas.microsoft.com/office/drawing/2014/main" val="20003"/>
                    </a:ext>
                  </a:extLst>
                </a:gridCol>
                <a:gridCol w="2326377">
                  <a:extLst>
                    <a:ext uri="{9D8B030D-6E8A-4147-A177-3AD203B41FA5}">
                      <a16:colId xmlns:a16="http://schemas.microsoft.com/office/drawing/2014/main" val="20004"/>
                    </a:ext>
                  </a:extLst>
                </a:gridCol>
                <a:gridCol w="1665127">
                  <a:extLst>
                    <a:ext uri="{9D8B030D-6E8A-4147-A177-3AD203B41FA5}">
                      <a16:colId xmlns:a16="http://schemas.microsoft.com/office/drawing/2014/main" val="20005"/>
                    </a:ext>
                  </a:extLst>
                </a:gridCol>
                <a:gridCol w="1221658">
                  <a:extLst>
                    <a:ext uri="{9D8B030D-6E8A-4147-A177-3AD203B41FA5}">
                      <a16:colId xmlns:a16="http://schemas.microsoft.com/office/drawing/2014/main" val="20006"/>
                    </a:ext>
                  </a:extLst>
                </a:gridCol>
                <a:gridCol w="1212072">
                  <a:extLst>
                    <a:ext uri="{9D8B030D-6E8A-4147-A177-3AD203B41FA5}">
                      <a16:colId xmlns:a16="http://schemas.microsoft.com/office/drawing/2014/main" val="20007"/>
                    </a:ext>
                  </a:extLst>
                </a:gridCol>
              </a:tblGrid>
              <a:tr h="548766">
                <a:tc>
                  <a:txBody>
                    <a:bodyPr/>
                    <a:lstStyle/>
                    <a:p>
                      <a:pPr algn="ctr"/>
                      <a:endParaRPr lang="en-US" sz="900" b="0" i="0">
                        <a:solidFill>
                          <a:schemeClr val="tx1"/>
                        </a:solidFill>
                        <a:latin typeface="Lato Light" charset="0"/>
                        <a:ea typeface="Lato Light" charset="0"/>
                        <a:cs typeface="Lato Light" charset="0"/>
                      </a:endParaRPr>
                    </a:p>
                    <a:p>
                      <a:pPr algn="ctr"/>
                      <a:endParaRPr lang="en-US" sz="1000" b="0" i="0">
                        <a:solidFill>
                          <a:schemeClr val="tx1"/>
                        </a:solidFill>
                        <a:latin typeface="Lato Light"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a:latin typeface="Arial"/>
                          <a:ea typeface="Lato Light"/>
                          <a:cs typeface="Lato Light"/>
                        </a:rPr>
                        <a:t>OCCURRENCE</a:t>
                      </a:r>
                      <a:endParaRPr kumimoji="0" lang="en-US" sz="1000" b="1" i="0" u="none" strike="noStrike" kern="1200" cap="none" spc="0" normalizeH="0" baseline="0" noProof="0">
                        <a:ln>
                          <a:noFill/>
                        </a:ln>
                        <a:solidFill>
                          <a:srgbClr val="F0F0F0"/>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NUMBER OF</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INTERPRETATION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ROOMS</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CAPACITY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IS SERVICES</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(including 300Mbps)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ITU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LOCAL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650630">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100, 2 x 20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(opening &amp; closing)</a:t>
                      </a:r>
                      <a:br>
                        <a:rPr kumimoji="0" lang="en-US" sz="1000" b="0" i="0" u="none" strike="noStrike" kern="1200" cap="none" spc="0" normalizeH="0" baseline="0" noProof="0" dirty="0">
                          <a:ln>
                            <a:noFill/>
                          </a:ln>
                          <a:solidFill>
                            <a:srgbClr val="464646"/>
                          </a:solidFill>
                          <a:effectLst/>
                          <a:uLnTx/>
                          <a:uFillTx/>
                          <a:latin typeface="Arial"/>
                          <a:ea typeface="Lato Light"/>
                          <a:cs typeface="Lato Light"/>
                        </a:rPr>
                      </a:b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2 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a:t>
                      </a:r>
                      <a:r>
                        <a:rPr lang="en-US" sz="1000" b="0" i="0" u="none" strike="noStrike" kern="1200" cap="none" spc="0" normalizeH="0" baseline="0" noProof="0">
                          <a:ln>
                            <a:noFill/>
                          </a:ln>
                          <a:solidFill>
                            <a:srgbClr val="464646"/>
                          </a:solidFill>
                          <a:effectLst/>
                          <a:uLnTx/>
                          <a:uFillTx/>
                          <a:latin typeface="Arial"/>
                          <a:ea typeface="Lato Light"/>
                          <a:cs typeface="Lato Light"/>
                        </a:rPr>
                        <a:t>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2-3 + (bilingual)</a:t>
                      </a: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Interpreters only for Closing Plenary</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 </a:t>
                      </a:r>
                      <a:r>
                        <a:rPr lang="en-US" sz="1000" b="0" i="0" u="none" strike="noStrike" kern="1200" cap="none" spc="0" normalizeH="0" baseline="0" noProof="0" dirty="0">
                          <a:ln>
                            <a:noFill/>
                          </a:ln>
                          <a:solidFill>
                            <a:srgbClr val="464646"/>
                          </a:solidFill>
                          <a:effectLst/>
                          <a:uLnTx/>
                          <a:uFillTx/>
                          <a:latin typeface="Arial"/>
                          <a:ea typeface="Lato Light"/>
                          <a:cs typeface="Lato Light"/>
                        </a:rPr>
                        <a:t>(only per request)</a:t>
                      </a: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20953">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3</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2x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8-9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6 languages (8-9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150 (opening &amp; closing) ,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30,</a:t>
                      </a:r>
                      <a:br>
                        <a:rPr kumimoji="0" lang="en-US" sz="1000" b="0" i="0" u="none" strike="noStrike" kern="1200" cap="none" spc="0" normalizeH="0" baseline="0" noProof="0" dirty="0">
                          <a:ln>
                            <a:noFill/>
                          </a:ln>
                          <a:solidFill>
                            <a:srgbClr val="464646"/>
                          </a:solidFill>
                          <a:effectLst/>
                          <a:uLnTx/>
                          <a:uFillTx/>
                          <a:latin typeface="Arial"/>
                          <a:ea typeface="Lato Light"/>
                          <a:cs typeface="Lato Light"/>
                        </a:rPr>
                      </a:b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office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 participation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14 +  interpreters</a:t>
                      </a:r>
                    </a:p>
                    <a:p>
                      <a:pPr marL="0" marR="0" lvl="0" indent="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required each and everyday day </a:t>
                      </a: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0002"/>
                  </a:ext>
                </a:extLst>
              </a:tr>
              <a:tr h="820953">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5</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100 (opening &amp; closing),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50, 1 x 20, 3 x 15, </a:t>
                      </a:r>
                    </a:p>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a:t>
                      </a:r>
                      <a:r>
                        <a:rPr lang="en-US" sz="1000" b="0" i="0" u="none" strike="noStrike" kern="1200" cap="none" spc="0" normalizeH="0" baseline="0" noProof="0">
                          <a:ln>
                            <a:noFill/>
                          </a:ln>
                          <a:solidFill>
                            <a:srgbClr val="464646"/>
                          </a:solidFill>
                          <a:effectLst/>
                          <a:uLnTx/>
                          <a:uFillTx/>
                          <a:latin typeface="Arial"/>
                          <a:ea typeface="Lato Light"/>
                          <a:cs typeface="Lato Light"/>
                        </a:rPr>
                        <a:t>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ea typeface="Lato Light"/>
                          <a:cs typeface="Lato Light"/>
                        </a:rPr>
                        <a:t>2-3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Plenary (only per request)</a:t>
                      </a:r>
                    </a:p>
                    <a:p>
                      <a:pPr marL="0" marR="0" lvl="0" indent="0" algn="ctr" defTabSz="1828403">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5380343"/>
                  </a:ext>
                </a:extLst>
              </a:tr>
              <a:tr h="976573">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9</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8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80 (opening &amp; closing),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30, 2 x 10,</a:t>
                      </a:r>
                    </a:p>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ea typeface="Lato Light"/>
                          <a:cs typeface="Lato Light"/>
                        </a:rPr>
                        <a:t>2 offices</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a:t>
                      </a:r>
                      <a:r>
                        <a:rPr lang="en-US" sz="1000" b="0" i="0" u="none" strike="noStrike" kern="1200" cap="none" spc="0" normalizeH="0" baseline="0" noProof="0">
                          <a:ln>
                            <a:noFill/>
                          </a:ln>
                          <a:solidFill>
                            <a:srgbClr val="464646"/>
                          </a:solidFill>
                          <a:effectLst/>
                          <a:uLnTx/>
                          <a:uFillTx/>
                          <a:latin typeface="Arial"/>
                          <a:ea typeface="Lato Light"/>
                          <a:cs typeface="Lato Light"/>
                        </a:rPr>
                        <a:t>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Plenary (only per request)</a:t>
                      </a:r>
                    </a:p>
                    <a:p>
                      <a:pPr marL="0" marR="0" lvl="0" indent="0" algn="ctr">
                        <a:lnSpc>
                          <a:spcPct val="100000"/>
                        </a:lnSpc>
                        <a:spcBef>
                          <a:spcPts val="0"/>
                        </a:spcBef>
                        <a:spcAft>
                          <a:spcPts val="0"/>
                        </a:spcAft>
                        <a:buNone/>
                      </a:pPr>
                      <a:endParaRPr lang="en-US" sz="1000" b="0" i="0" u="none" strike="noStrike" kern="1200" cap="none" spc="0" normalizeH="0" baseline="0" noProof="0" dirty="0">
                        <a:ln>
                          <a:noFill/>
                        </a:ln>
                        <a:solidFill>
                          <a:srgbClr val="464646"/>
                        </a:solidFill>
                        <a:effectLst/>
                        <a:uLnTx/>
                        <a:uFillTx/>
                        <a:latin typeface="Arial"/>
                      </a:endParaRPr>
                    </a:p>
                    <a:p>
                      <a:pPr marL="0" marR="0" lvl="0" indent="0" algn="ctr" defTabSz="1828403">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4026430519"/>
                  </a:ext>
                </a:extLst>
              </a:tr>
              <a:tr h="66533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11</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ea typeface="Lato Light"/>
                          <a:cs typeface="Lato Light"/>
                        </a:rPr>
                        <a:t>2</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8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 </a:t>
                      </a:r>
                      <a:r>
                        <a:rPr lang="en-US" sz="1000" b="0" i="0" u="none" strike="noStrike" kern="1200" cap="none" spc="0" normalizeH="0" baseline="0" noProof="0">
                          <a:ln>
                            <a:noFill/>
                          </a:ln>
                          <a:solidFill>
                            <a:srgbClr val="464646"/>
                          </a:solidFill>
                          <a:effectLst/>
                          <a:uLnTx/>
                          <a:uFillTx/>
                          <a:latin typeface="Arial"/>
                          <a:ea typeface="Lato Light"/>
                          <a:cs typeface="Lato Light"/>
                        </a:rPr>
                        <a:t>Closing</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100 (opening &amp; closing) ,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30, 6 x 15,</a:t>
                      </a: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 Remote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66919101"/>
                  </a:ext>
                </a:extLst>
              </a:tr>
              <a:tr h="66533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12</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8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150 (opening &amp; closing) ,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3 x 30, 2 x 15, 1 x 10,</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office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 participation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250203361"/>
                  </a:ext>
                </a:extLst>
              </a:tr>
            </a:tbl>
          </a:graphicData>
        </a:graphic>
      </p:graphicFrame>
      <p:sp>
        <p:nvSpPr>
          <p:cNvPr id="7" name="Text Placeholder 6">
            <a:extLst>
              <a:ext uri="{FF2B5EF4-FFF2-40B4-BE49-F238E27FC236}">
                <a16:creationId xmlns:a16="http://schemas.microsoft.com/office/drawing/2014/main" id="{751E7F59-EFAF-497F-9856-52BC7460D44D}"/>
              </a:ext>
            </a:extLst>
          </p:cNvPr>
          <p:cNvSpPr>
            <a:spLocks noGrp="1"/>
          </p:cNvSpPr>
          <p:nvPr>
            <p:ph type="body" sz="quarter" idx="10"/>
          </p:nvPr>
        </p:nvSpPr>
        <p:spPr>
          <a:xfrm>
            <a:off x="614783" y="313371"/>
            <a:ext cx="5767544" cy="440850"/>
          </a:xfrm>
        </p:spPr>
        <p:txBody>
          <a:bodyPr/>
          <a:lstStyle/>
          <a:p>
            <a:r>
              <a:rPr lang="en-US" dirty="0"/>
              <a:t>TSB specifications</a:t>
            </a:r>
          </a:p>
        </p:txBody>
      </p:sp>
      <p:sp>
        <p:nvSpPr>
          <p:cNvPr id="8" name="Title 1">
            <a:extLst>
              <a:ext uri="{FF2B5EF4-FFF2-40B4-BE49-F238E27FC236}">
                <a16:creationId xmlns:a16="http://schemas.microsoft.com/office/drawing/2014/main" id="{3EFA6E0B-7030-F749-BB23-00A2CFF9292E}"/>
              </a:ext>
            </a:extLst>
          </p:cNvPr>
          <p:cNvSpPr txBox="1">
            <a:spLocks/>
          </p:cNvSpPr>
          <p:nvPr/>
        </p:nvSpPr>
        <p:spPr>
          <a:xfrm>
            <a:off x="716483" y="754221"/>
            <a:ext cx="11108934" cy="63590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Table 2a: Requirements per ITU-T Study Group as per 2022/3</a:t>
            </a:r>
          </a:p>
        </p:txBody>
      </p:sp>
    </p:spTree>
    <p:extLst>
      <p:ext uri="{BB962C8B-B14F-4D97-AF65-F5344CB8AC3E}">
        <p14:creationId xmlns:p14="http://schemas.microsoft.com/office/powerpoint/2010/main" val="3992473454"/>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 name="Table 1"/>
          <p:cNvGraphicFramePr>
            <a:graphicFrameLocks noGrp="1" noChangeAspect="1"/>
          </p:cNvGraphicFramePr>
          <p:nvPr/>
        </p:nvGraphicFramePr>
        <p:xfrm>
          <a:off x="589120" y="1535556"/>
          <a:ext cx="11013759" cy="4557230"/>
        </p:xfrm>
        <a:graphic>
          <a:graphicData uri="http://schemas.openxmlformats.org/drawingml/2006/table">
            <a:tbl>
              <a:tblPr firstRow="1" bandRow="1">
                <a:tableStyleId>{69012ECD-51FC-41F1-AA8D-1B2483CD663E}</a:tableStyleId>
              </a:tblPr>
              <a:tblGrid>
                <a:gridCol w="684716">
                  <a:extLst>
                    <a:ext uri="{9D8B030D-6E8A-4147-A177-3AD203B41FA5}">
                      <a16:colId xmlns:a16="http://schemas.microsoft.com/office/drawing/2014/main" val="20000"/>
                    </a:ext>
                  </a:extLst>
                </a:gridCol>
                <a:gridCol w="1149932">
                  <a:extLst>
                    <a:ext uri="{9D8B030D-6E8A-4147-A177-3AD203B41FA5}">
                      <a16:colId xmlns:a16="http://schemas.microsoft.com/office/drawing/2014/main" val="20001"/>
                    </a:ext>
                  </a:extLst>
                </a:gridCol>
                <a:gridCol w="1263507">
                  <a:extLst>
                    <a:ext uri="{9D8B030D-6E8A-4147-A177-3AD203B41FA5}">
                      <a16:colId xmlns:a16="http://schemas.microsoft.com/office/drawing/2014/main" val="20002"/>
                    </a:ext>
                  </a:extLst>
                </a:gridCol>
                <a:gridCol w="1465376">
                  <a:extLst>
                    <a:ext uri="{9D8B030D-6E8A-4147-A177-3AD203B41FA5}">
                      <a16:colId xmlns:a16="http://schemas.microsoft.com/office/drawing/2014/main" val="20003"/>
                    </a:ext>
                  </a:extLst>
                </a:gridCol>
                <a:gridCol w="2335427">
                  <a:extLst>
                    <a:ext uri="{9D8B030D-6E8A-4147-A177-3AD203B41FA5}">
                      <a16:colId xmlns:a16="http://schemas.microsoft.com/office/drawing/2014/main" val="20004"/>
                    </a:ext>
                  </a:extLst>
                </a:gridCol>
                <a:gridCol w="1671604">
                  <a:extLst>
                    <a:ext uri="{9D8B030D-6E8A-4147-A177-3AD203B41FA5}">
                      <a16:colId xmlns:a16="http://schemas.microsoft.com/office/drawing/2014/main" val="20005"/>
                    </a:ext>
                  </a:extLst>
                </a:gridCol>
                <a:gridCol w="1226410">
                  <a:extLst>
                    <a:ext uri="{9D8B030D-6E8A-4147-A177-3AD203B41FA5}">
                      <a16:colId xmlns:a16="http://schemas.microsoft.com/office/drawing/2014/main" val="20006"/>
                    </a:ext>
                  </a:extLst>
                </a:gridCol>
                <a:gridCol w="1216787">
                  <a:extLst>
                    <a:ext uri="{9D8B030D-6E8A-4147-A177-3AD203B41FA5}">
                      <a16:colId xmlns:a16="http://schemas.microsoft.com/office/drawing/2014/main" val="20007"/>
                    </a:ext>
                  </a:extLst>
                </a:gridCol>
              </a:tblGrid>
              <a:tr h="537410">
                <a:tc>
                  <a:txBody>
                    <a:bodyPr/>
                    <a:lstStyle/>
                    <a:p>
                      <a:pPr algn="ctr"/>
                      <a:endParaRPr lang="en-US" sz="900" b="0" i="0">
                        <a:solidFill>
                          <a:schemeClr val="tx1"/>
                        </a:solidFill>
                        <a:latin typeface="Lato Light" charset="0"/>
                        <a:ea typeface="Lato Light" charset="0"/>
                        <a:cs typeface="Lato Light" charset="0"/>
                      </a:endParaRPr>
                    </a:p>
                    <a:p>
                      <a:pPr algn="ctr"/>
                      <a:endParaRPr lang="en-US" sz="1000" b="0" i="0">
                        <a:solidFill>
                          <a:schemeClr val="tx1"/>
                        </a:solidFill>
                        <a:latin typeface="Lato Light" charset="0"/>
                        <a:ea typeface="Lato Light" charset="0"/>
                        <a:cs typeface="Lato Light" charset="0"/>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1" i="0">
                          <a:latin typeface="Arial"/>
                          <a:ea typeface="Lato Light"/>
                          <a:cs typeface="Lato Light"/>
                        </a:rPr>
                        <a:t>OCCURRENCE</a:t>
                      </a:r>
                      <a:endParaRPr kumimoji="0" lang="en-US" sz="1000" b="1" i="0" u="none" strike="noStrike" kern="1200" cap="none" spc="0" normalizeH="0" baseline="0" noProof="0">
                        <a:ln>
                          <a:noFill/>
                        </a:ln>
                        <a:solidFill>
                          <a:srgbClr val="F0F0F0"/>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NUMBER OF</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INTERPRETATION</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ROOM</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CAPACITY</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IS SERVICES</a:t>
                      </a:r>
                      <a:br>
                        <a:rPr kumimoji="0" lang="en-US" sz="1000" b="1" i="0" u="none" strike="noStrike" kern="1200" cap="none" spc="0" normalizeH="0" baseline="0" noProof="0">
                          <a:ln>
                            <a:noFill/>
                          </a:ln>
                          <a:solidFill>
                            <a:srgbClr val="F0F0F0"/>
                          </a:solidFill>
                          <a:effectLst/>
                          <a:uLnTx/>
                          <a:uFillTx/>
                          <a:latin typeface="Arial"/>
                          <a:ea typeface="Lato Light"/>
                          <a:cs typeface="Lato Light"/>
                        </a:rPr>
                      </a:br>
                      <a:r>
                        <a:rPr kumimoji="0" lang="en-US" sz="1000" b="1" i="0" u="none" strike="noStrike" kern="1200" cap="none" spc="0" normalizeH="0" baseline="0" noProof="0">
                          <a:ln>
                            <a:noFill/>
                          </a:ln>
                          <a:solidFill>
                            <a:srgbClr val="F0F0F0"/>
                          </a:solidFill>
                          <a:effectLst/>
                          <a:uLnTx/>
                          <a:uFillTx/>
                          <a:latin typeface="Arial"/>
                          <a:ea typeface="Lato Light"/>
                          <a:cs typeface="Lato Light"/>
                        </a:rPr>
                        <a:t>(including 300Mbps)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ITU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F0F0F0"/>
                          </a:solidFill>
                          <a:effectLst/>
                          <a:uLnTx/>
                          <a:uFillTx/>
                          <a:latin typeface="Arial"/>
                          <a:ea typeface="Lato Light"/>
                          <a:cs typeface="Lato Light"/>
                        </a:rPr>
                        <a:t>LOCAL STAFF</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9CD6"/>
                    </a:solidFill>
                  </a:tcPr>
                </a:tc>
                <a:extLst>
                  <a:ext uri="{0D108BD9-81ED-4DB2-BD59-A6C34878D82A}">
                    <a16:rowId xmlns:a16="http://schemas.microsoft.com/office/drawing/2014/main" val="10000"/>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13</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 </a:t>
                      </a:r>
                      <a:r>
                        <a:rPr lang="en-US" sz="1000" b="0" i="0" u="none" strike="noStrike" kern="1200" cap="none" spc="0" normalizeH="0" baseline="0" noProof="0">
                          <a:ln>
                            <a:noFill/>
                          </a:ln>
                          <a:solidFill>
                            <a:srgbClr val="464646"/>
                          </a:solidFill>
                          <a:effectLst/>
                          <a:uLnTx/>
                          <a:uFillTx/>
                          <a:latin typeface="Arial"/>
                          <a:ea typeface="Lato Light"/>
                          <a:cs typeface="Lato Light"/>
                        </a:rPr>
                        <a:t>Closing</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150 (opening &amp; closing),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50, 2 x 20, 5 x 10,</a:t>
                      </a:r>
                    </a:p>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Remote</a:t>
                      </a:r>
                      <a:r>
                        <a:rPr lang="en-US" sz="1000" b="0" i="0" u="none" strike="noStrike" kern="1200" cap="none" spc="0" normalizeH="0" baseline="0" noProof="0">
                          <a:ln>
                            <a:noFill/>
                          </a:ln>
                          <a:solidFill>
                            <a:srgbClr val="464646"/>
                          </a:solidFill>
                          <a:effectLst/>
                          <a:uLnTx/>
                          <a:uFillTx/>
                          <a:latin typeface="Arial"/>
                          <a:ea typeface="Lato Light"/>
                          <a:cs typeface="Lato Light"/>
                        </a:rPr>
                        <a:t>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a:t>
                      </a:r>
                      <a:r>
                        <a:rPr kumimoji="0" lang="en-US" sz="1000" b="0" i="0" u="none" strike="noStrike" kern="1200" cap="none" spc="0" normalizeH="0" baseline="0" noProof="0" dirty="0">
                          <a:ln>
                            <a:noFill/>
                          </a:ln>
                          <a:solidFill>
                            <a:srgbClr val="464646"/>
                          </a:solidFill>
                          <a:effectLst/>
                          <a:uLnTx/>
                          <a:uFillTx/>
                          <a:latin typeface="Arial"/>
                        </a:rPr>
                        <a:t>+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kumimoji="0"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kumimoji="0" lang="en-US" sz="1000" b="0" i="0" u="none" strike="noStrike" kern="1200" cap="none" spc="0" normalizeH="0" baseline="0" noProof="0" dirty="0">
                          <a:ln>
                            <a:noFill/>
                          </a:ln>
                          <a:solidFill>
                            <a:srgbClr val="464646"/>
                          </a:solidFill>
                          <a:effectLst/>
                          <a:uLnTx/>
                          <a:uFillTx/>
                          <a:latin typeface="Arial"/>
                        </a:rPr>
                        <a:t>Interpreters </a:t>
                      </a:r>
                      <a:r>
                        <a:rPr lang="en-US" sz="1000" b="0" i="0" u="none" strike="noStrike" kern="1200" cap="none" spc="0" normalizeH="0" baseline="0" noProof="0" dirty="0">
                          <a:ln>
                            <a:noFill/>
                          </a:ln>
                          <a:solidFill>
                            <a:srgbClr val="464646"/>
                          </a:solidFill>
                          <a:effectLst/>
                          <a:uLnTx/>
                          <a:uFillTx/>
                          <a:latin typeface="Arial"/>
                        </a:rPr>
                        <a:t>only for Closing</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Plenary </a:t>
                      </a:r>
                      <a:r>
                        <a:rPr kumimoji="0" lang="en-US" sz="1000" b="0" i="0" u="none" strike="noStrike" kern="1200" cap="none" spc="0" normalizeH="0" baseline="0" noProof="0" dirty="0">
                          <a:ln>
                            <a:noFill/>
                          </a:ln>
                          <a:solidFill>
                            <a:srgbClr val="464646"/>
                          </a:solidFill>
                          <a:effectLst/>
                          <a:uLnTx/>
                          <a:uFillTx/>
                          <a:latin typeface="Arial"/>
                        </a:rPr>
                        <a:t>(</a:t>
                      </a:r>
                      <a:r>
                        <a:rPr lang="en-US" sz="1000" b="0" i="0" u="none" strike="noStrike" kern="1200" cap="none" spc="0" normalizeH="0" baseline="0" noProof="0" dirty="0">
                          <a:ln>
                            <a:noFill/>
                          </a:ln>
                          <a:solidFill>
                            <a:srgbClr val="464646"/>
                          </a:solidFill>
                          <a:effectLst/>
                          <a:uLnTx/>
                          <a:uFillTx/>
                          <a:latin typeface="Arial"/>
                        </a:rPr>
                        <a:t>as per request</a:t>
                      </a:r>
                      <a:r>
                        <a:rPr kumimoji="0" lang="en-US" sz="1000" b="0" i="0" u="none" strike="noStrike" kern="1200" cap="none" spc="0" normalizeH="0" baseline="0" noProof="0" dirty="0">
                          <a:ln>
                            <a:noFill/>
                          </a:ln>
                          <a:solidFill>
                            <a:srgbClr val="464646"/>
                          </a:solidFill>
                          <a:effectLst/>
                          <a:uLnTx/>
                          <a:uFillTx/>
                          <a:latin typeface="Arial"/>
                        </a:rPr>
                        <a:t>)</a:t>
                      </a:r>
                      <a:endParaRPr lang="en-US" sz="1000" b="0" i="0" u="none" strike="noStrike" kern="1200" cap="none" spc="0" normalizeH="0" baseline="0" noProof="0" dirty="0">
                        <a:ln>
                          <a:noFill/>
                        </a:ln>
                        <a:solidFill>
                          <a:srgbClr val="464646"/>
                        </a:solidFill>
                        <a:effectLst/>
                        <a:uLnTx/>
                        <a:uFillTx/>
                        <a:latin typeface="Arial"/>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31322077"/>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15</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20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a:t>
                      </a:r>
                      <a:r>
                        <a:rPr lang="en-US" sz="1000" b="0" i="0" u="none" strike="noStrike" kern="1200" cap="none" spc="0" normalizeH="0" baseline="0" noProof="0">
                          <a:ln>
                            <a:noFill/>
                          </a:ln>
                          <a:solidFill>
                            <a:srgbClr val="464646"/>
                          </a:solidFill>
                          <a:effectLst/>
                          <a:uLnTx/>
                          <a:uFillTx/>
                          <a:latin typeface="Arial"/>
                          <a:ea typeface="Lato Light"/>
                          <a:cs typeface="Lato Light"/>
                        </a:rPr>
                        <a:t>members</a:t>
                      </a:r>
                      <a:r>
                        <a:rPr kumimoji="0" lang="en-US" sz="1000" b="0" i="0" u="none" strike="noStrike" kern="1200" cap="none" spc="0" normalizeH="0" baseline="0" noProof="0">
                          <a:ln>
                            <a:noFill/>
                          </a:ln>
                          <a:solidFill>
                            <a:srgbClr val="464646"/>
                          </a:solidFill>
                          <a:effectLst/>
                          <a:uLnTx/>
                          <a:uFillTx/>
                          <a:latin typeface="Arial"/>
                          <a:ea typeface="Lato Light"/>
                          <a:cs typeface="Lato Light"/>
                        </a:rPr>
                        <a:t>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250 (opening &amp; closing) ,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50, 2 </a:t>
                      </a:r>
                      <a:r>
                        <a:rPr kumimoji="0" lang="en-US" sz="1000" b="0" i="0" u="none" strike="noStrike" kern="1200" cap="none" spc="0" normalizeH="0" baseline="0" noProof="0">
                          <a:ln>
                            <a:noFill/>
                          </a:ln>
                          <a:solidFill>
                            <a:srgbClr val="464646"/>
                          </a:solidFill>
                          <a:effectLst/>
                          <a:uLnTx/>
                          <a:uFillTx/>
                          <a:latin typeface="Arial"/>
                          <a:ea typeface="Lato Light"/>
                          <a:cs typeface="Lato Light"/>
                        </a:rPr>
                        <a:t>x 30, 3 x 20,</a:t>
                      </a:r>
                      <a:r>
                        <a:rPr lang="en-US" sz="1000" b="0" i="0" u="none" strike="noStrike" kern="1200" cap="none" spc="0" normalizeH="0" baseline="0" noProof="0">
                          <a:ln>
                            <a:noFill/>
                          </a:ln>
                          <a:solidFill>
                            <a:srgbClr val="464646"/>
                          </a:solidFill>
                          <a:effectLst/>
                          <a:uLnTx/>
                          <a:uFillTx/>
                          <a:latin typeface="Arial"/>
                          <a:ea typeface="Lato Light"/>
                          <a:cs typeface="Lato Light"/>
                        </a:rPr>
                        <a:t> 3 x15, 1 x 150</a:t>
                      </a:r>
                      <a:endParaRPr lang="en-US" sz="1000" b="0" i="0" u="none" strike="noStrike" kern="1200" cap="none" spc="0" normalizeH="0" baseline="0" noProof="0" dirty="0">
                        <a:ln>
                          <a:noFill/>
                        </a:ln>
                        <a:solidFill>
                          <a:srgbClr val="464646"/>
                        </a:solidFill>
                        <a:effectLst/>
                        <a:uLnTx/>
                        <a:uFillTx/>
                        <a:latin typeface="Arial"/>
                        <a:ea typeface="Lato Light"/>
                        <a:cs typeface="Lato Light"/>
                      </a:endParaRP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 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Remote Participation </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a:t>
                      </a:r>
                      <a:r>
                        <a:rPr kumimoji="0" lang="en-US" sz="1000" b="0" i="0" u="none" strike="noStrike" kern="1200" cap="none" spc="0" normalizeH="0" baseline="0" noProof="0" dirty="0">
                          <a:ln>
                            <a:noFill/>
                          </a:ln>
                          <a:solidFill>
                            <a:srgbClr val="464646"/>
                          </a:solidFill>
                          <a:effectLst/>
                          <a:uLnTx/>
                          <a:uFillTx/>
                          <a:latin typeface="Arial"/>
                        </a:rPr>
                        <a:t>+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kumimoji="0"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kumimoji="0" lang="en-US" sz="1000" b="0" i="0" u="none" strike="noStrike" kern="1200" cap="none" spc="0" normalizeH="0" baseline="0" noProof="0" dirty="0">
                          <a:ln>
                            <a:noFill/>
                          </a:ln>
                          <a:solidFill>
                            <a:srgbClr val="464646"/>
                          </a:solidFill>
                          <a:effectLst/>
                          <a:uLnTx/>
                          <a:uFillTx/>
                          <a:latin typeface="Arial"/>
                        </a:rPr>
                        <a:t>Interpreters </a:t>
                      </a:r>
                      <a:r>
                        <a:rPr lang="en-US" sz="1000" b="0" i="0" u="none" strike="noStrike" kern="1200" cap="none" spc="0" normalizeH="0" baseline="0" noProof="0" dirty="0">
                          <a:ln>
                            <a:noFill/>
                          </a:ln>
                          <a:solidFill>
                            <a:srgbClr val="464646"/>
                          </a:solidFill>
                          <a:effectLst/>
                          <a:uLnTx/>
                          <a:uFillTx/>
                          <a:latin typeface="Arial"/>
                        </a:rPr>
                        <a:t>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922285136"/>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16</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9 months (=3 meetings in 2 years)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20 days</a:t>
                      </a:r>
                    </a:p>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(including tests)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150 (opening &amp; closing),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30, 2 x 20, 2 x 15, JVET 1 x  150, 1 x 50, MPEG 1 x 350, 2 x 130, 1 x 50, 2 x 30, </a:t>
                      </a: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Remote Participation, Captioning</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2688972"/>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17</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2 x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20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a:t>
                      </a:r>
                      <a:r>
                        <a:rPr lang="en-US" sz="1000" b="0" i="0" u="none" strike="noStrike" kern="1200" cap="none" spc="0" normalizeH="0" baseline="0" noProof="0">
                          <a:ln>
                            <a:noFill/>
                          </a:ln>
                          <a:solidFill>
                            <a:srgbClr val="464646"/>
                          </a:solidFill>
                          <a:effectLst/>
                          <a:uLnTx/>
                          <a:uFillTx/>
                          <a:latin typeface="Arial"/>
                          <a:ea typeface="Lato Light"/>
                          <a:cs typeface="Lato Light"/>
                        </a:rPr>
                        <a:t> </a:t>
                      </a:r>
                      <a:r>
                        <a:rPr kumimoji="0" lang="en-US" sz="1000" b="0" i="0" u="none" strike="noStrike" kern="1200" cap="none" spc="0" normalizeH="0" baseline="0" noProof="0">
                          <a:ln>
                            <a:noFill/>
                          </a:ln>
                          <a:solidFill>
                            <a:srgbClr val="464646"/>
                          </a:solidFill>
                          <a:effectLst/>
                          <a:uLnTx/>
                          <a:uFillTx/>
                          <a:latin typeface="Arial"/>
                          <a:ea typeface="Lato Light"/>
                          <a:cs typeface="Lato Light"/>
                        </a:rPr>
                        <a:t>Closing</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x 200 (opening &amp; closing), 1 x 100, 3 x 30, 3 x 20, 2 x 15, </a:t>
                      </a: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Remote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808483467"/>
                  </a:ext>
                </a:extLst>
              </a:tr>
              <a:tr h="351692">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chemeClr val="tx1"/>
                          </a:solidFill>
                          <a:effectLst/>
                          <a:uLnTx/>
                          <a:uFillTx/>
                          <a:latin typeface="Arial"/>
                          <a:ea typeface="Lato Light"/>
                          <a:cs typeface="Lato Light"/>
                        </a:rPr>
                        <a:t>SG 20</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a:ln>
                            <a:noFill/>
                          </a:ln>
                          <a:solidFill>
                            <a:srgbClr val="464646"/>
                          </a:solidFill>
                          <a:effectLst/>
                          <a:uLnTx/>
                          <a:uFillTx/>
                          <a:latin typeface="Arial"/>
                          <a:ea typeface="Lato Light"/>
                          <a:cs typeface="Lato Light"/>
                        </a:rPr>
                        <a:t>2x</a:t>
                      </a:r>
                      <a:r>
                        <a:rPr kumimoji="0" lang="en-US" sz="1000" b="0" i="0" u="none" strike="noStrike" kern="1200" cap="none" spc="0" normalizeH="0" baseline="0" noProof="0">
                          <a:ln>
                            <a:noFill/>
                          </a:ln>
                          <a:solidFill>
                            <a:srgbClr val="464646"/>
                          </a:solidFill>
                          <a:effectLst/>
                          <a:uLnTx/>
                          <a:uFillTx/>
                          <a:latin typeface="Arial"/>
                          <a:ea typeface="Lato Light"/>
                          <a:cs typeface="Lato Light"/>
                        </a:rPr>
                        <a:t> year</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10 days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srgbClr val="464646"/>
                          </a:solidFill>
                          <a:effectLst/>
                          <a:uLnTx/>
                          <a:uFillTx/>
                          <a:latin typeface="Arial"/>
                          <a:ea typeface="Lato Light"/>
                          <a:cs typeface="Lato Light"/>
                        </a:rPr>
                        <a:t>Upon member’s request for </a:t>
                      </a:r>
                      <a:r>
                        <a:rPr lang="en-US" sz="1000" b="0" i="0" u="none" strike="noStrike" kern="1200" cap="none" spc="0" normalizeH="0" baseline="0" noProof="0">
                          <a:ln>
                            <a:noFill/>
                          </a:ln>
                          <a:solidFill>
                            <a:srgbClr val="464646"/>
                          </a:solidFill>
                          <a:effectLst/>
                          <a:uLnTx/>
                          <a:uFillTx/>
                          <a:latin typeface="Arial"/>
                          <a:ea typeface="Lato Light"/>
                          <a:cs typeface="Lato Light"/>
                        </a:rPr>
                        <a:t>Closing</a:t>
                      </a:r>
                      <a:endParaRPr kumimoji="0" lang="en-US"/>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1 </a:t>
                      </a:r>
                      <a:r>
                        <a:rPr kumimoji="0" lang="en-US" sz="1000" b="0" i="0" u="none" strike="noStrike" kern="1200" cap="none" spc="0" normalizeH="0" baseline="0" noProof="0">
                          <a:ln>
                            <a:noFill/>
                          </a:ln>
                          <a:solidFill>
                            <a:srgbClr val="464646"/>
                          </a:solidFill>
                          <a:effectLst/>
                          <a:uLnTx/>
                          <a:uFillTx/>
                          <a:latin typeface="Arial"/>
                          <a:ea typeface="Lato Light"/>
                          <a:cs typeface="Lato Light"/>
                        </a:rPr>
                        <a:t>x </a:t>
                      </a:r>
                      <a:r>
                        <a:rPr kumimoji="0" lang="en-US" sz="1000" b="0" i="0" u="none" strike="noStrike" kern="1200" cap="none" spc="0" normalizeH="0" baseline="0" noProof="0">
                          <a:ln>
                            <a:noFill/>
                          </a:ln>
                          <a:solidFill>
                            <a:srgbClr val="464646"/>
                          </a:solidFill>
                          <a:effectLst/>
                          <a:uLnTx/>
                          <a:uFillTx/>
                          <a:latin typeface="+mn-lt"/>
                          <a:ea typeface="Lato Light"/>
                          <a:cs typeface="Lato Light"/>
                        </a:rPr>
                        <a:t>200 </a:t>
                      </a:r>
                      <a:r>
                        <a:rPr kumimoji="0" lang="en-US" sz="1000" b="0" i="0" u="none" strike="noStrike" kern="1200" cap="none" spc="0" normalizeH="0" baseline="0" noProof="0" dirty="0">
                          <a:ln>
                            <a:noFill/>
                          </a:ln>
                          <a:solidFill>
                            <a:srgbClr val="464646"/>
                          </a:solidFill>
                          <a:effectLst/>
                          <a:uLnTx/>
                          <a:uFillTx/>
                          <a:latin typeface="+mn-lt"/>
                          <a:ea typeface="Lato Light"/>
                          <a:cs typeface="Lato Light"/>
                        </a:rPr>
                        <a:t>(opening &amp; closing</a:t>
                      </a:r>
                      <a:r>
                        <a:rPr kumimoji="0" lang="en-US" sz="1000" b="0" i="0" u="none" strike="noStrike" kern="1200" cap="none" spc="0" normalizeH="0" baseline="0" noProof="0">
                          <a:ln>
                            <a:noFill/>
                          </a:ln>
                          <a:solidFill>
                            <a:srgbClr val="464646"/>
                          </a:solidFill>
                          <a:effectLst/>
                          <a:uLnTx/>
                          <a:uFillTx/>
                          <a:latin typeface="+mn-lt"/>
                          <a:ea typeface="Lato Light"/>
                          <a:cs typeface="Lato Light"/>
                        </a:rPr>
                        <a:t>), 1 x 100, </a:t>
                      </a:r>
                      <a:r>
                        <a:rPr kumimoji="0" lang="en-US" sz="1000" b="0" i="0" u="none" strike="noStrike" kern="1200" cap="none" spc="0" normalizeH="0" baseline="0" noProof="0">
                          <a:ln>
                            <a:noFill/>
                          </a:ln>
                          <a:solidFill>
                            <a:srgbClr val="464646"/>
                          </a:solidFill>
                          <a:effectLst/>
                          <a:uLnTx/>
                          <a:uFillTx/>
                          <a:latin typeface="Arial"/>
                          <a:ea typeface="Lato Light"/>
                          <a:cs typeface="Lato Light"/>
                        </a:rPr>
                        <a:t>1 x 50, 3 x 30, 2 x 20</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 1 </a:t>
                      </a:r>
                      <a:r>
                        <a:rPr kumimoji="0" lang="en-US" sz="1000" b="0" i="0" u="none" strike="noStrike" kern="1200" cap="none" spc="0" normalizeH="0" baseline="0" noProof="0">
                          <a:ln>
                            <a:noFill/>
                          </a:ln>
                          <a:solidFill>
                            <a:srgbClr val="464646"/>
                          </a:solidFill>
                          <a:effectLst/>
                          <a:uLnTx/>
                          <a:uFillTx/>
                          <a:latin typeface="Arial"/>
                          <a:ea typeface="Lato Light"/>
                          <a:cs typeface="Lato Light"/>
                        </a:rPr>
                        <a:t>x 15, </a:t>
                      </a:r>
                      <a:endParaRPr kumimoji="0" lang="en-US" sz="1000" b="0" i="0" u="none" strike="noStrike" kern="1200" cap="none" spc="0" normalizeH="0" baseline="0" noProof="0" dirty="0">
                        <a:ln>
                          <a:noFill/>
                        </a:ln>
                        <a:solidFill>
                          <a:srgbClr val="464646"/>
                        </a:solidFill>
                        <a:effectLst/>
                        <a:uLnTx/>
                        <a:uFillTx/>
                        <a:latin typeface="Arial"/>
                        <a:ea typeface="Lato Light"/>
                        <a:cs typeface="Lato Light"/>
                      </a:endParaRPr>
                    </a:p>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dirty="0">
                          <a:ln>
                            <a:noFill/>
                          </a:ln>
                          <a:solidFill>
                            <a:srgbClr val="464646"/>
                          </a:solidFill>
                          <a:effectLst/>
                          <a:uLnTx/>
                          <a:uFillTx/>
                          <a:latin typeface="Arial"/>
                          <a:ea typeface="Lato Light"/>
                          <a:cs typeface="Lato Light"/>
                        </a:rPr>
                        <a:t>2 </a:t>
                      </a: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offices for SG/MGT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1000" b="0" i="0" u="none" strike="noStrike" kern="1200" cap="none" spc="0" normalizeH="0" baseline="0" noProof="0">
                          <a:ln>
                            <a:noFill/>
                          </a:ln>
                          <a:solidFill>
                            <a:srgbClr val="464646"/>
                          </a:solidFill>
                          <a:effectLst/>
                          <a:uLnTx/>
                          <a:uFillTx/>
                          <a:latin typeface="Arial"/>
                          <a:ea typeface="Lato Light"/>
                          <a:cs typeface="Lato Light"/>
                        </a:rPr>
                        <a:t>Remote Participation</a:t>
                      </a:r>
                      <a:endParaRPr kumimoji="0" lang="en-US" sz="1000" b="0" i="0" u="none" strike="noStrike" kern="1200" cap="none" spc="0" normalizeH="0" baseline="0" noProof="0">
                        <a:ln>
                          <a:noFill/>
                        </a:ln>
                        <a:solidFill>
                          <a:srgbClr val="464646"/>
                        </a:solidFill>
                        <a:effectLst/>
                        <a:uLnTx/>
                        <a:uFillTx/>
                        <a:latin typeface="Arial"/>
                        <a:ea typeface="Lato Light"/>
                        <a:cs typeface="Lato Light"/>
                      </a:endParaRP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u="none" strike="noStrike" kern="1200" cap="none" spc="0" normalizeH="0" baseline="0" noProof="0" dirty="0">
                          <a:ln>
                            <a:noFill/>
                          </a:ln>
                          <a:solidFill>
                            <a:srgbClr val="464646"/>
                          </a:solidFill>
                          <a:effectLst/>
                          <a:uLnTx/>
                          <a:uFillTx/>
                          <a:latin typeface="Arial"/>
                        </a:rPr>
                        <a:t>2-3 + </a:t>
                      </a:r>
                      <a:r>
                        <a:rPr lang="en-US" sz="1000" b="0" i="0" u="none" strike="noStrike" kern="1200" cap="none" spc="0" normalizeH="0" baseline="0" noProof="0" dirty="0">
                          <a:ln>
                            <a:noFill/>
                          </a:ln>
                          <a:solidFill>
                            <a:srgbClr val="464646"/>
                          </a:solidFill>
                          <a:effectLst/>
                          <a:uLnTx/>
                          <a:uFillTx/>
                          <a:latin typeface="+mn-lt"/>
                          <a:ea typeface="Lato Light"/>
                          <a:cs typeface="Lato Light"/>
                        </a:rPr>
                        <a:t>(bilingual)</a:t>
                      </a:r>
                      <a:endParaRPr lang="en-US" sz="1000" b="0" i="0" u="none" strike="noStrike" kern="1200" cap="none" spc="0" normalizeH="0" baseline="0" noProof="0" dirty="0">
                        <a:ln>
                          <a:noFill/>
                        </a:ln>
                        <a:solidFill>
                          <a:srgbClr val="464646"/>
                        </a:solidFill>
                        <a:effectLst/>
                        <a:uLnTx/>
                        <a:uFillTx/>
                        <a:latin typeface="Arial"/>
                      </a:endParaRP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Interpreters only for Closing </a:t>
                      </a:r>
                    </a:p>
                    <a:p>
                      <a:pPr lvl="0" algn="ctr">
                        <a:lnSpc>
                          <a:spcPct val="100000"/>
                        </a:lnSpc>
                        <a:spcBef>
                          <a:spcPts val="0"/>
                        </a:spcBef>
                        <a:spcAft>
                          <a:spcPts val="0"/>
                        </a:spcAft>
                        <a:buNone/>
                      </a:pPr>
                      <a:r>
                        <a:rPr lang="en-US" sz="1000" b="0" i="0" u="none" strike="noStrike" kern="1200" cap="none" spc="0" normalizeH="0" baseline="0" noProof="0" dirty="0">
                          <a:ln>
                            <a:noFill/>
                          </a:ln>
                          <a:solidFill>
                            <a:srgbClr val="464646"/>
                          </a:solidFill>
                          <a:effectLst/>
                          <a:uLnTx/>
                          <a:uFillTx/>
                          <a:latin typeface="Arial"/>
                        </a:rPr>
                        <a:t> Plenary (only per request)</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1828403"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464646"/>
                          </a:solidFill>
                          <a:effectLst/>
                          <a:uLnTx/>
                          <a:uFillTx/>
                          <a:latin typeface="Arial"/>
                          <a:ea typeface="Lato Light"/>
                          <a:cs typeface="Lato Light"/>
                        </a:rPr>
                        <a:t>Registration, Security, Usher, IS</a:t>
                      </a:r>
                    </a:p>
                  </a:txBody>
                  <a:tcPr marL="41965" marR="41965" marT="20982" marB="2098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7751281"/>
                  </a:ext>
                </a:extLst>
              </a:tr>
            </a:tbl>
          </a:graphicData>
        </a:graphic>
      </p:graphicFrame>
      <p:sp>
        <p:nvSpPr>
          <p:cNvPr id="7" name="Text Placeholder 6">
            <a:extLst>
              <a:ext uri="{FF2B5EF4-FFF2-40B4-BE49-F238E27FC236}">
                <a16:creationId xmlns:a16="http://schemas.microsoft.com/office/drawing/2014/main" id="{751E7F59-EFAF-497F-9856-52BC7460D44D}"/>
              </a:ext>
            </a:extLst>
          </p:cNvPr>
          <p:cNvSpPr>
            <a:spLocks noGrp="1"/>
          </p:cNvSpPr>
          <p:nvPr>
            <p:ph type="body" sz="quarter" idx="10"/>
          </p:nvPr>
        </p:nvSpPr>
        <p:spPr/>
        <p:txBody>
          <a:bodyPr/>
          <a:lstStyle/>
          <a:p>
            <a:r>
              <a:rPr lang="en-US" dirty="0"/>
              <a:t>TSB specifications</a:t>
            </a:r>
          </a:p>
        </p:txBody>
      </p:sp>
      <p:sp>
        <p:nvSpPr>
          <p:cNvPr id="8" name="Title 1">
            <a:extLst>
              <a:ext uri="{FF2B5EF4-FFF2-40B4-BE49-F238E27FC236}">
                <a16:creationId xmlns:a16="http://schemas.microsoft.com/office/drawing/2014/main" id="{3EFA6E0B-7030-F749-BB23-00A2CFF9292E}"/>
              </a:ext>
            </a:extLst>
          </p:cNvPr>
          <p:cNvSpPr txBox="1">
            <a:spLocks/>
          </p:cNvSpPr>
          <p:nvPr/>
        </p:nvSpPr>
        <p:spPr>
          <a:xfrm>
            <a:off x="716483" y="754221"/>
            <a:ext cx="11108934" cy="635902"/>
          </a:xfrm>
          <a:prstGeom prst="rect">
            <a:avLst/>
          </a:prstGeom>
        </p:spPr>
        <p:txBody>
          <a:bodyPr vert="horz" lIns="91440" tIns="45720" rIns="91440" bIns="45720" rtlCol="0" anchor="t">
            <a:noAutofit/>
          </a:bodyPr>
          <a:lst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a:lstStyle>
          <a:p>
            <a:r>
              <a:rPr lang="en-US" dirty="0"/>
              <a:t>Table 2b: Requirements per ITU-T </a:t>
            </a:r>
            <a:r>
              <a:rPr lang="en-US"/>
              <a:t>Study Group as per 2022/3</a:t>
            </a:r>
            <a:endParaRPr lang="en-US" dirty="0"/>
          </a:p>
        </p:txBody>
      </p:sp>
    </p:spTree>
    <p:extLst>
      <p:ext uri="{BB962C8B-B14F-4D97-AF65-F5344CB8AC3E}">
        <p14:creationId xmlns:p14="http://schemas.microsoft.com/office/powerpoint/2010/main" val="3115998859"/>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940A3-FA65-4128-95C7-CA7E71EBDA6D}"/>
              </a:ext>
            </a:extLst>
          </p:cNvPr>
          <p:cNvSpPr>
            <a:spLocks noGrp="1"/>
          </p:cNvSpPr>
          <p:nvPr>
            <p:ph type="title"/>
          </p:nvPr>
        </p:nvSpPr>
        <p:spPr>
          <a:xfrm>
            <a:off x="716483" y="745980"/>
            <a:ext cx="10725240" cy="635902"/>
          </a:xfrm>
        </p:spPr>
        <p:txBody>
          <a:bodyPr/>
          <a:lstStyle/>
          <a:p>
            <a:r>
              <a:rPr lang="en-US" sz="2400" dirty="0"/>
              <a:t>Number of delegates per ITU D Study Group (SG) and Rapporteurs Group Meeting (SG RGM) - </a:t>
            </a:r>
            <a:r>
              <a:rPr lang="en-US" sz="2400" i="1" dirty="0"/>
              <a:t>2019 figures</a:t>
            </a:r>
            <a:endParaRPr lang="en-US" sz="2400" dirty="0"/>
          </a:p>
        </p:txBody>
      </p:sp>
      <p:sp>
        <p:nvSpPr>
          <p:cNvPr id="11" name="Text Placeholder 10">
            <a:extLst>
              <a:ext uri="{FF2B5EF4-FFF2-40B4-BE49-F238E27FC236}">
                <a16:creationId xmlns:a16="http://schemas.microsoft.com/office/drawing/2014/main" id="{44576A79-2FC4-4F41-8FC5-B291DC263451}"/>
              </a:ext>
            </a:extLst>
          </p:cNvPr>
          <p:cNvSpPr>
            <a:spLocks noGrp="1"/>
          </p:cNvSpPr>
          <p:nvPr>
            <p:ph type="body" sz="quarter" idx="10"/>
          </p:nvPr>
        </p:nvSpPr>
        <p:spPr/>
        <p:txBody>
          <a:bodyPr/>
          <a:lstStyle/>
          <a:p>
            <a:r>
              <a:rPr lang="en-US" dirty="0"/>
              <a:t>BDT specifications</a:t>
            </a:r>
          </a:p>
        </p:txBody>
      </p:sp>
      <p:sp>
        <p:nvSpPr>
          <p:cNvPr id="28" name="Oval 27" hidden="1">
            <a:extLst>
              <a:ext uri="{FF2B5EF4-FFF2-40B4-BE49-F238E27FC236}">
                <a16:creationId xmlns:a16="http://schemas.microsoft.com/office/drawing/2014/main" id="{CFDCE6FD-8611-4249-A4E4-A123571AEC1F}"/>
              </a:ext>
            </a:extLst>
          </p:cNvPr>
          <p:cNvSpPr/>
          <p:nvPr/>
        </p:nvSpPr>
        <p:spPr>
          <a:xfrm>
            <a:off x="328961" y="1393903"/>
            <a:ext cx="2129883" cy="212988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7" name="Graphique 6">
            <a:extLst>
              <a:ext uri="{FF2B5EF4-FFF2-40B4-BE49-F238E27FC236}">
                <a16:creationId xmlns:a16="http://schemas.microsoft.com/office/drawing/2014/main" id="{FC1CDC4D-7C6A-B04C-B909-3C2A33CBFCE3}"/>
              </a:ext>
            </a:extLst>
          </p:cNvPr>
          <p:cNvGraphicFramePr>
            <a:graphicFrameLocks/>
          </p:cNvGraphicFramePr>
          <p:nvPr>
            <p:extLst>
              <p:ext uri="{D42A27DB-BD31-4B8C-83A1-F6EECF244321}">
                <p14:modId xmlns:p14="http://schemas.microsoft.com/office/powerpoint/2010/main" val="2414954913"/>
              </p:ext>
            </p:extLst>
          </p:nvPr>
        </p:nvGraphicFramePr>
        <p:xfrm>
          <a:off x="716483" y="1593702"/>
          <a:ext cx="8175726" cy="44413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4227377"/>
      </p:ext>
    </p:extLst>
  </p:cSld>
  <p:clrMapOvr>
    <a:masterClrMapping/>
  </p:clrMapOvr>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E7E6E6"/>
      </a:lt2>
      <a:accent1>
        <a:srgbClr val="00A3E0"/>
      </a:accent1>
      <a:accent2>
        <a:srgbClr val="757070"/>
      </a:accent2>
      <a:accent3>
        <a:srgbClr val="A5A5A5"/>
      </a:accent3>
      <a:accent4>
        <a:srgbClr val="595959"/>
      </a:accent4>
      <a:accent5>
        <a:srgbClr val="005EB8"/>
      </a:accent5>
      <a:accent6>
        <a:srgbClr val="9BE5FF"/>
      </a:accent6>
      <a:hlink>
        <a:srgbClr val="00A3E0"/>
      </a:hlink>
      <a:folHlink>
        <a:srgbClr val="00A3E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20BCD90392CE4983D33C8AE8606CB9" ma:contentTypeVersion="2" ma:contentTypeDescription="Create a new document." ma:contentTypeScope="" ma:versionID="41835bc721972967c153ab4200a33e33">
  <xsd:schema xmlns:xsd="http://www.w3.org/2001/XMLSchema" xmlns:xs="http://www.w3.org/2001/XMLSchema" xmlns:p="http://schemas.microsoft.com/office/2006/metadata/properties" xmlns:ns2="4c272582-4164-40b3-8c4b-3c1a04c8dc1b" targetNamespace="http://schemas.microsoft.com/office/2006/metadata/properties" ma:root="true" ma:fieldsID="fe2f5f1b1d4787c841f734709554bd6a" ns2:_="">
    <xsd:import namespace="4c272582-4164-40b3-8c4b-3c1a04c8dc1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72582-4164-40b3-8c4b-3c1a04c8dc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1ED49D-2F24-44BA-905B-E0C42227639B}">
  <ds:schemaRefs>
    <ds:schemaRef ds:uri="4c272582-4164-40b3-8c4b-3c1a04c8dc1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0844008-2D82-428D-9F1B-39771E29316B}">
  <ds:schemaRefs>
    <ds:schemaRef ds:uri="4c272582-4164-40b3-8c4b-3c1a04c8dc1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5962CA6-27CF-4082-9276-D6B03660E4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8446</TotalTime>
  <Words>2512</Words>
  <Application>Microsoft Office PowerPoint</Application>
  <PresentationFormat>Widescreen</PresentationFormat>
  <Paragraphs>448</Paragraphs>
  <Slides>11</Slides>
  <Notes>7</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11</vt:i4>
      </vt:variant>
    </vt:vector>
  </HeadingPairs>
  <TitlesOfParts>
    <vt:vector size="18" baseType="lpstr">
      <vt:lpstr>Arial</vt:lpstr>
      <vt:lpstr>Calibri</vt:lpstr>
      <vt:lpstr>Georgia</vt:lpstr>
      <vt:lpstr>Lato Light</vt:lpstr>
      <vt:lpstr>ITU Theme - White bg</vt:lpstr>
      <vt:lpstr>Big text</vt:lpstr>
      <vt:lpstr>Quote Slide</vt:lpstr>
      <vt:lpstr>PowerPoint Presentation</vt:lpstr>
      <vt:lpstr>This document provides a solid basis for discussion for potential hosts of ITU technical meetings. Figures and technical requirements are indicative and may be subject to change for certain meetings.   The delegate numbers provided represent the Study Groups and Working Parties participants for 2019. As the last full pre-COVID-19 year, this represents the baseline currently available and provides a good overview of standard requirements.   Meeting participation figures for 2023 will provide a more accurate representation of the current situation. ITU will update this presentation with 2023 figures once fully available.  </vt:lpstr>
      <vt:lpstr>Number of delegates per ITU-R Study Group (SG) &amp; Working Party (WP) 2019 figures</vt:lpstr>
      <vt:lpstr>PowerPoint Presentation</vt:lpstr>
      <vt:lpstr>PowerPoint Presentation</vt:lpstr>
      <vt:lpstr>PowerPoint Presentation</vt:lpstr>
      <vt:lpstr>PowerPoint Presentation</vt:lpstr>
      <vt:lpstr>PowerPoint Presentation</vt:lpstr>
      <vt:lpstr>Number of delegates per ITU D Study Group (SG) and Rapporteurs Group Meeting (SG RGM) - 2019 figures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Njume Ebong-Barry, Ahone</dc:creator>
  <cp:lastModifiedBy>Carrara, Kate</cp:lastModifiedBy>
  <cp:revision>205</cp:revision>
  <dcterms:created xsi:type="dcterms:W3CDTF">2021-03-09T10:44:20Z</dcterms:created>
  <dcterms:modified xsi:type="dcterms:W3CDTF">2023-07-10T08:22:12Z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0x0101003A20BCD90392CE4983D33C8AE8606CB9</vt:lpwstr>
  </property>
</Properties>
</file>